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6" r:id="rId2"/>
  </p:sldMasterIdLst>
  <p:notesMasterIdLst>
    <p:notesMasterId r:id="rId33"/>
  </p:notesMasterIdLst>
  <p:handoutMasterIdLst>
    <p:handoutMasterId r:id="rId34"/>
  </p:handoutMasterIdLst>
  <p:sldIdLst>
    <p:sldId id="305" r:id="rId3"/>
    <p:sldId id="257" r:id="rId4"/>
    <p:sldId id="308" r:id="rId5"/>
    <p:sldId id="309" r:id="rId6"/>
    <p:sldId id="258" r:id="rId7"/>
    <p:sldId id="310" r:id="rId8"/>
    <p:sldId id="313" r:id="rId9"/>
    <p:sldId id="324" r:id="rId10"/>
    <p:sldId id="323" r:id="rId11"/>
    <p:sldId id="314" r:id="rId12"/>
    <p:sldId id="316" r:id="rId13"/>
    <p:sldId id="318" r:id="rId14"/>
    <p:sldId id="319" r:id="rId15"/>
    <p:sldId id="320" r:id="rId16"/>
    <p:sldId id="321" r:id="rId17"/>
    <p:sldId id="322" r:id="rId18"/>
    <p:sldId id="328" r:id="rId19"/>
    <p:sldId id="327" r:id="rId20"/>
    <p:sldId id="326" r:id="rId21"/>
    <p:sldId id="329" r:id="rId22"/>
    <p:sldId id="332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</p:sldIdLst>
  <p:sldSz cx="9906000" cy="6858000" type="A4"/>
  <p:notesSz cx="6669088" cy="9926638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FFFFFF"/>
    <a:srgbClr val="C90128"/>
    <a:srgbClr val="C80028"/>
    <a:srgbClr val="FE4467"/>
    <a:srgbClr val="CFCFCF"/>
    <a:srgbClr val="D5D5D5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9822" autoAdjust="0"/>
  </p:normalViewPr>
  <p:slideViewPr>
    <p:cSldViewPr>
      <p:cViewPr>
        <p:scale>
          <a:sx n="85" d="100"/>
          <a:sy n="85" d="100"/>
        </p:scale>
        <p:origin x="-756" y="7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81EDF2FE-4663-4AF4-889D-A42EBBD06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471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36E13C8E-BB75-4D36-80E4-CC127E444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29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FA7F4-979E-49A3-8372-525487663C13}" type="slidenum">
              <a:rPr lang="en-GB" sz="1200" b="0" smtClean="0">
                <a:latin typeface="Times" charset="0"/>
              </a:rPr>
              <a:pPr/>
              <a:t>2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17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18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6FA7F4-979E-49A3-8372-525487663C13}" type="slidenum">
              <a:rPr lang="en-GB" sz="1200" b="0" smtClean="0">
                <a:latin typeface="Times" charset="0"/>
              </a:rPr>
              <a:pPr/>
              <a:t>3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4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5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6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7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8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9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EEEE243-BBB4-4A5B-9E0B-F3FE65EDE6DA}" type="slidenum">
              <a:rPr lang="en-GB" sz="1200" b="0" smtClean="0">
                <a:latin typeface="Times" charset="0"/>
              </a:rPr>
              <a:pPr/>
              <a:t>10</a:t>
            </a:fld>
            <a:endParaRPr lang="en-GB" sz="1200" b="0" smtClean="0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9288" y="746125"/>
            <a:ext cx="5375275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711700"/>
            <a:ext cx="4900612" cy="4468813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42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81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11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1426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498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176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2875"/>
            <a:ext cx="77327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196975"/>
            <a:ext cx="84201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Прямоугольник 1"/>
          <p:cNvSpPr>
            <a:spLocks noChangeArrowheads="1"/>
          </p:cNvSpPr>
          <p:nvPr userDrawn="1"/>
        </p:nvSpPr>
        <p:spPr bwMode="auto">
          <a:xfrm>
            <a:off x="0" y="0"/>
            <a:ext cx="9906000" cy="981075"/>
          </a:xfrm>
          <a:prstGeom prst="rect">
            <a:avLst/>
          </a:prstGeom>
          <a:solidFill>
            <a:srgbClr val="00B0F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Прямоугольник 9"/>
          <p:cNvSpPr>
            <a:spLocks noChangeArrowheads="1"/>
          </p:cNvSpPr>
          <p:nvPr userDrawn="1"/>
        </p:nvSpPr>
        <p:spPr bwMode="auto">
          <a:xfrm>
            <a:off x="0" y="6635750"/>
            <a:ext cx="9906000" cy="236538"/>
          </a:xfrm>
          <a:prstGeom prst="rect">
            <a:avLst/>
          </a:prstGeom>
          <a:solidFill>
            <a:srgbClr val="00B0F0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0" r:id="rId2"/>
    <p:sldLayoutId id="2147483671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6000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7"/>
          <p:cNvSpPr>
            <a:spLocks noChangeArrowheads="1"/>
          </p:cNvSpPr>
          <p:nvPr userDrawn="1"/>
        </p:nvSpPr>
        <p:spPr bwMode="auto">
          <a:xfrm>
            <a:off x="107950" y="6597650"/>
            <a:ext cx="369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6561F81-FBC1-404F-839E-5CBF7475CEA9}" type="slidenum">
              <a:rPr lang="ru-RU" sz="1200" b="0"/>
              <a:pPr algn="l" eaLnBrk="1" hangingPunct="1"/>
              <a:t>‹#›</a:t>
            </a:fld>
            <a:endParaRPr lang="ru-RU" sz="1200" b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2875"/>
            <a:ext cx="77327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196975"/>
            <a:ext cx="8420100" cy="47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3" name="Прямоугольник 1"/>
          <p:cNvSpPr>
            <a:spLocks noChangeArrowheads="1"/>
          </p:cNvSpPr>
          <p:nvPr userDrawn="1"/>
        </p:nvSpPr>
        <p:spPr bwMode="auto">
          <a:xfrm>
            <a:off x="0" y="0"/>
            <a:ext cx="9906000" cy="981075"/>
          </a:xfrm>
          <a:prstGeom prst="rect">
            <a:avLst/>
          </a:prstGeom>
          <a:solidFill>
            <a:srgbClr val="00B0F0">
              <a:alpha val="2588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3" r:id="rId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6000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-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6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6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0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9" Type="http://schemas.openxmlformats.org/officeDocument/2006/relationships/image" Target="../media/image80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344613" y="2276475"/>
            <a:ext cx="712946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b="0" dirty="0"/>
              <a:t>Multidimensional morphic words, embedding types and some decidability problems </a:t>
            </a: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3325813" y="3789363"/>
            <a:ext cx="316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0"/>
              <a:t>Ivan Mitrofanov </a:t>
            </a:r>
            <a:endParaRPr lang="ru-RU" sz="2400" b="0"/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3325813" y="4470400"/>
            <a:ext cx="3168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0"/>
              <a:t>Moscow State University</a:t>
            </a:r>
            <a:endParaRPr lang="ru-RU" sz="1600" b="0"/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3325813" y="482441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/>
              <a:t>January 17, 2013, CIRM</a:t>
            </a:r>
            <a:endParaRPr lang="ru-RU" sz="2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Primitive morphic systems – some properties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74831" y="4095100"/>
                <a:ext cx="936104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∊</m:t>
                    </m:r>
                  </m:oMath>
                </a14:m>
                <a:r>
                  <a:rPr lang="en-US" sz="2000" b="0" dirty="0"/>
                  <a:t> language of primitive morphic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and there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𝑠𝑖𝑧𝑒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𝑠𝑖𝑧𝑒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𝐾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b="0" dirty="0" smtClean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is a subword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endParaRPr lang="en-US" sz="2000" b="0" i="1" dirty="0" smtClean="0">
                  <a:latin typeface="Cambria Math"/>
                </a:endParaRP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𝐾</m:t>
                    </m:r>
                  </m:oMath>
                </a14:m>
                <a:r>
                  <a:rPr lang="en-US" sz="2000" b="0" dirty="0" smtClean="0"/>
                  <a:t> is a number depending on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2000" b="0" dirty="0" smtClean="0"/>
                  <a:t> and it can be algorithmically estimated)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831" y="4095100"/>
                <a:ext cx="9361040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651" t="-1887" r="-326" b="-103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"/>
              <p:cNvSpPr>
                <a:spLocks noChangeArrowheads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Morphic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is primitive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b="0" dirty="0" smtClean="0"/>
                  <a:t> there exist d-tuple of </a:t>
                </a:r>
                <a:r>
                  <a:rPr lang="en-US" sz="2000" b="0" dirty="0" err="1" smtClean="0"/>
                  <a:t>reals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∀</m:t>
                        </m:r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∊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𝑠𝑖𝑧𝑒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))&lt;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/>
                  <a:t> holds true for all integer k.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717" t="-1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In further we call the d-tuple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growth type</a:t>
                </a:r>
                <a:r>
                  <a:rPr lang="en-US" sz="2000" b="0" dirty="0" smtClean="0"/>
                  <a:t> of system and denote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,…,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)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/>
                <a:r>
                  <a:rPr lang="en-US" sz="2000" b="0" dirty="0" smtClean="0"/>
                  <a:t>We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000" b="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blipFill rotWithShape="1">
                <a:blip r:embed="rId5"/>
                <a:stretch>
                  <a:fillRect l="-863" t="-2235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611831"/>
              </p:ext>
            </p:extLst>
          </p:nvPr>
        </p:nvGraphicFramePr>
        <p:xfrm>
          <a:off x="9122425" y="1540823"/>
          <a:ext cx="576064" cy="55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107183"/>
              </p:ext>
            </p:extLst>
          </p:nvPr>
        </p:nvGraphicFramePr>
        <p:xfrm>
          <a:off x="8607929" y="1709362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821058" y="1649330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58" y="1649330"/>
                <a:ext cx="4138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159678"/>
              </p:ext>
            </p:extLst>
          </p:nvPr>
        </p:nvGraphicFramePr>
        <p:xfrm>
          <a:off x="8308711" y="2201797"/>
          <a:ext cx="576064" cy="55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60631"/>
              </p:ext>
            </p:extLst>
          </p:nvPr>
        </p:nvGraphicFramePr>
        <p:xfrm>
          <a:off x="7794215" y="2370336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07344" y="2310304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344" y="2310304"/>
                <a:ext cx="41389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75795"/>
              </p:ext>
            </p:extLst>
          </p:nvPr>
        </p:nvGraphicFramePr>
        <p:xfrm>
          <a:off x="7185986" y="2963392"/>
          <a:ext cx="576064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920181"/>
              </p:ext>
            </p:extLst>
          </p:nvPr>
        </p:nvGraphicFramePr>
        <p:xfrm>
          <a:off x="6662170" y="2963392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75299" y="2903360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99" y="2903360"/>
                <a:ext cx="4138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579722"/>
              </p:ext>
            </p:extLst>
          </p:nvPr>
        </p:nvGraphicFramePr>
        <p:xfrm>
          <a:off x="8903317" y="2962581"/>
          <a:ext cx="576064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489115"/>
              </p:ext>
            </p:extLst>
          </p:nvPr>
        </p:nvGraphicFramePr>
        <p:xfrm>
          <a:off x="8379501" y="2962581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592630" y="2902549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30" y="2902549"/>
                <a:ext cx="41389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696862" y="3241103"/>
                <a:ext cx="1946815" cy="740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=(2;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862" y="3241103"/>
                <a:ext cx="1946815" cy="7409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 bwMode="auto">
          <a:xfrm flipH="1">
            <a:off x="5169024" y="892751"/>
            <a:ext cx="4203908" cy="30893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Прямая соединительная линия 73"/>
          <p:cNvCxnSpPr/>
          <p:nvPr/>
        </p:nvCxnSpPr>
        <p:spPr bwMode="auto">
          <a:xfrm flipH="1">
            <a:off x="5169024" y="3982075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4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9527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82678"/>
              </p:ext>
            </p:extLst>
          </p:nvPr>
        </p:nvGraphicFramePr>
        <p:xfrm>
          <a:off x="539750" y="1450377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579831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73996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651526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0" dirty="0" smtClean="0"/>
                  <a:t> 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651526" cy="1224136"/>
              </a:xfrm>
              <a:prstGeom prst="rect">
                <a:avLst/>
              </a:prstGeom>
              <a:blipFill rotWithShape="1">
                <a:blip r:embed="rId6"/>
                <a:stretch>
                  <a:fillRect l="-733" t="-1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1853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38171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358123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651526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occurrence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 vertices.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651526" cy="1224136"/>
              </a:xfrm>
              <a:prstGeom prst="rect">
                <a:avLst/>
              </a:prstGeom>
              <a:blipFill rotWithShape="1">
                <a:blip r:embed="rId6"/>
                <a:stretch>
                  <a:fillRect l="-733" t="-19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754263"/>
              </p:ext>
            </p:extLst>
          </p:nvPr>
        </p:nvGraphicFramePr>
        <p:xfrm>
          <a:off x="540000" y="1450800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85802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90772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011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264696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occurrence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 vertices.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Numerate these vertices (way of numeration is not important).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264696" cy="1224136"/>
              </a:xfrm>
              <a:prstGeom prst="rect">
                <a:avLst/>
              </a:prstGeom>
              <a:blipFill rotWithShape="1">
                <a:blip r:embed="rId6"/>
                <a:stretch>
                  <a:fillRect l="-778" t="-1990" b="-164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043589"/>
              </p:ext>
            </p:extLst>
          </p:nvPr>
        </p:nvGraphicFramePr>
        <p:xfrm>
          <a:off x="540000" y="1450800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 bwMode="auto">
          <a:xfrm>
            <a:off x="431738" y="17008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23546" y="38674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830791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568624" y="28016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577079" y="38562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804065" y="316635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1592968" y="3203973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816237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592968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2394166" y="171612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208584" y="171656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208584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431738" y="2794679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2399121" y="279760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542830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786768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788523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occurrence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 vertices.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Numerate these vertices (way of numeration is not important).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write down its occurrences encoded by vertices.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blipFill rotWithShape="1">
                <a:blip r:embed="rId6"/>
                <a:stretch>
                  <a:fillRect l="-778" t="-1250" b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94282"/>
              </p:ext>
            </p:extLst>
          </p:nvPr>
        </p:nvGraphicFramePr>
        <p:xfrm>
          <a:off x="540000" y="1450800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 bwMode="auto">
          <a:xfrm>
            <a:off x="431738" y="17008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23546" y="38674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830791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568624" y="28016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577079" y="38562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804065" y="316635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1592968" y="3203973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792760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592968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2394166" y="171612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208584" y="171656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208584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431738" y="2794679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2399121" y="279760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4537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32093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120009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occurrence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 vertices.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Numerate these vertices (way of numeration is not important).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right down its occurrences encoded by vertices.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blipFill rotWithShape="1">
                <a:blip r:embed="rId6"/>
                <a:stretch>
                  <a:fillRect l="-778" t="-1250" b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523632"/>
              </p:ext>
            </p:extLst>
          </p:nvPr>
        </p:nvGraphicFramePr>
        <p:xfrm>
          <a:off x="540000" y="1450800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 bwMode="auto">
          <a:xfrm>
            <a:off x="431738" y="17008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23546" y="38674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830791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568624" y="28016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577079" y="38562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804065" y="316635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1592968" y="3203973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792760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592968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2394166" y="171612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208584" y="171656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208584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431738" y="2794679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2399121" y="279760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2098" y="5589240"/>
                <a:ext cx="53685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This is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embedding type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/>
                <a:r>
                  <a:rPr lang="en-US" sz="2000" b="0" dirty="0" smtClean="0"/>
                  <a:t>Two embedding types are equal iff numbers of vertices are permuted.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98" y="5589240"/>
                <a:ext cx="5368591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135" t="-2410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472" y="4797152"/>
                <a:ext cx="271160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1800" b="0" dirty="0"/>
                  <a:t>:(2,3,10,8), (4,5,12,11)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1800" b="0" dirty="0"/>
                  <a:t>:(1,2,8,6), (</a:t>
                </a:r>
                <a:r>
                  <a:rPr lang="en-US" sz="1800" b="0" dirty="0" smtClean="0"/>
                  <a:t>7,9,14,13</a:t>
                </a:r>
                <a:r>
                  <a:rPr lang="en-US" sz="1800" b="0" dirty="0"/>
                  <a:t>)</a:t>
                </a:r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4797152"/>
                <a:ext cx="2711605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55141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Embedding types</a:t>
            </a:r>
            <a:endParaRPr lang="en-US" sz="28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69049"/>
              </p:ext>
            </p:extLst>
          </p:nvPr>
        </p:nvGraphicFramePr>
        <p:xfrm>
          <a:off x="3691729" y="1763278"/>
          <a:ext cx="1189263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53522"/>
              </p:ext>
            </p:extLst>
          </p:nvPr>
        </p:nvGraphicFramePr>
        <p:xfrm>
          <a:off x="5298751" y="1763278"/>
          <a:ext cx="792842" cy="1097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we have d-dimensional picture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 and set of pictures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..,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80728"/>
                <a:ext cx="8625408" cy="431800"/>
              </a:xfrm>
              <a:prstGeom prst="rect">
                <a:avLst/>
              </a:prstGeom>
              <a:blipFill rotWithShape="1">
                <a:blip r:embed="rId2"/>
                <a:stretch>
                  <a:fillRect l="-707" t="-5634" b="-183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4160449"/>
                <a:ext cx="21602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530" y="2898136"/>
                <a:ext cx="97844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94" y="2909680"/>
                <a:ext cx="6598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all the occurrences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occurrence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 vertices.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Numerate these vertices (way of numeration is not important).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right down its occurrences encoded by vertices.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840" y="3352200"/>
                <a:ext cx="6264696" cy="1949008"/>
              </a:xfrm>
              <a:prstGeom prst="rect">
                <a:avLst/>
              </a:prstGeom>
              <a:blipFill rotWithShape="1">
                <a:blip r:embed="rId6"/>
                <a:stretch>
                  <a:fillRect l="-778" t="-1250" b="-43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5216"/>
              </p:ext>
            </p:extLst>
          </p:nvPr>
        </p:nvGraphicFramePr>
        <p:xfrm>
          <a:off x="540000" y="1450800"/>
          <a:ext cx="2774947" cy="256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421"/>
                <a:gridCol w="396421"/>
                <a:gridCol w="396421"/>
                <a:gridCol w="396421"/>
                <a:gridCol w="396421"/>
                <a:gridCol w="396421"/>
                <a:gridCol w="396421"/>
              </a:tblGrid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91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" name="Овал 30"/>
          <p:cNvSpPr/>
          <p:nvPr/>
        </p:nvSpPr>
        <p:spPr bwMode="auto">
          <a:xfrm>
            <a:off x="431738" y="17008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823546" y="38674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830791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568624" y="28016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9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577079" y="38562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2804065" y="316635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1592968" y="3203973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2792760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1592968" y="2055025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2394166" y="171612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1208584" y="171656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1208584" y="279012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8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431738" y="2794679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2399121" y="2797607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2098" y="5589240"/>
                <a:ext cx="53685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This is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embedding type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/>
                <a:r>
                  <a:rPr lang="en-US" sz="2000" b="0" dirty="0" smtClean="0"/>
                  <a:t>Two embedding types are equal iff numbers of vertices are permuted.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098" y="5589240"/>
                <a:ext cx="5368591" cy="1015663"/>
              </a:xfrm>
              <a:prstGeom prst="rect">
                <a:avLst/>
              </a:prstGeom>
              <a:blipFill rotWithShape="1">
                <a:blip r:embed="rId7"/>
                <a:stretch>
                  <a:fillRect l="-1135" t="-2410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0472" y="4797152"/>
                <a:ext cx="271160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1800" b="0" dirty="0"/>
                  <a:t>:(</a:t>
                </a:r>
                <a:r>
                  <a:rPr lang="en-US" sz="1800" dirty="0">
                    <a:solidFill>
                      <a:srgbClr val="FF0000"/>
                    </a:solidFill>
                  </a:rPr>
                  <a:t>2</a:t>
                </a:r>
                <a:r>
                  <a:rPr lang="en-US" sz="1800" b="0" dirty="0"/>
                  <a:t>,3,10,8), (4,5,12,11)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1800" b="0" dirty="0"/>
                  <a:t>:(</a:t>
                </a:r>
                <a:r>
                  <a:rPr lang="en-US" sz="1800" dirty="0">
                    <a:solidFill>
                      <a:srgbClr val="FF0000"/>
                    </a:solidFill>
                  </a:rPr>
                  <a:t>1</a:t>
                </a:r>
                <a:r>
                  <a:rPr lang="en-US" sz="1800" b="0" dirty="0"/>
                  <a:t>,</a:t>
                </a:r>
                <a:r>
                  <a:rPr lang="en-US" sz="1800" dirty="0">
                    <a:solidFill>
                      <a:srgbClr val="FF0000"/>
                    </a:solidFill>
                  </a:rPr>
                  <a:t>2</a:t>
                </a:r>
                <a:r>
                  <a:rPr lang="en-US" sz="1800" b="0" dirty="0"/>
                  <a:t>,8,6), (</a:t>
                </a:r>
                <a:r>
                  <a:rPr lang="en-US" sz="1800" b="0" dirty="0" smtClean="0"/>
                  <a:t>7,9,14,13</a:t>
                </a:r>
                <a:r>
                  <a:rPr lang="en-US" sz="1800" b="0" dirty="0"/>
                  <a:t>)</a:t>
                </a:r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4797152"/>
                <a:ext cx="2711605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348103" y="5773905"/>
                <a:ext cx="271160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1800" b="0" dirty="0" smtClean="0"/>
                  <a:t>:(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800" b="0" dirty="0" smtClean="0"/>
                  <a:t>,3,10,8</a:t>
                </a:r>
                <a:r>
                  <a:rPr lang="en-US" sz="1800" b="0" dirty="0"/>
                  <a:t>), (4,5,12,11)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1800" b="0" dirty="0" smtClean="0"/>
                  <a:t>:(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1800" b="0" dirty="0" smtClean="0"/>
                  <a:t>,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800" b="0" dirty="0" smtClean="0"/>
                  <a:t>,8,6</a:t>
                </a:r>
                <a:r>
                  <a:rPr lang="en-US" sz="1800" b="0" dirty="0"/>
                  <a:t>), (</a:t>
                </a:r>
                <a:r>
                  <a:rPr lang="en-US" sz="1800" b="0" dirty="0" smtClean="0"/>
                  <a:t>7,9,14,13</a:t>
                </a:r>
                <a:r>
                  <a:rPr lang="en-US" sz="1800" b="0" dirty="0"/>
                  <a:t>)</a:t>
                </a:r>
                <a:endParaRPr lang="ru-R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103" y="5773905"/>
                <a:ext cx="2711605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Соединительная линия уступом 5"/>
          <p:cNvCxnSpPr>
            <a:endCxn id="45" idx="1"/>
          </p:cNvCxnSpPr>
          <p:nvPr/>
        </p:nvCxnSpPr>
        <p:spPr bwMode="auto">
          <a:xfrm>
            <a:off x="2900772" y="5443483"/>
            <a:ext cx="2447331" cy="653588"/>
          </a:xfrm>
          <a:prstGeom prst="bentConnector3">
            <a:avLst>
              <a:gd name="adj1" fmla="val 878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5/10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840370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Periodicity of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>
                <a:spLocks noChangeArrowheads="1"/>
              </p:cNvSpPr>
              <p:nvPr/>
            </p:nvSpPr>
            <p:spPr bwMode="auto">
              <a:xfrm>
                <a:off x="240884" y="1124744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be two (ordered) sets of d-dimensional pictures.</a:t>
                </a:r>
              </a:p>
              <a:p>
                <a:pPr algn="l" eaLnBrk="1" hangingPunct="1"/>
                <a:r>
                  <a:rPr lang="en-US" sz="2000" b="0" dirty="0" smtClean="0"/>
                  <a:t>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embedding type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Emb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) is the ordered set of embedding types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, ..,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r>
                  <a:rPr lang="en-US" sz="2000" b="0" dirty="0" smtClean="0"/>
                  <a:t>We will call pictures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 big and pictures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 small.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124744"/>
                <a:ext cx="9361040" cy="1368152"/>
              </a:xfrm>
              <a:prstGeom prst="rect">
                <a:avLst/>
              </a:prstGeom>
              <a:blipFill rotWithShape="1">
                <a:blip r:embed="rId3"/>
                <a:stretch>
                  <a:fillRect l="-717" t="-2232" b="-75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"/>
              <p:cNvSpPr>
                <a:spLocks noChangeArrowheads="1"/>
              </p:cNvSpPr>
              <p:nvPr/>
            </p:nvSpPr>
            <p:spPr bwMode="auto">
              <a:xfrm>
                <a:off x="240884" y="2662909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Theorem</a:t>
                </a:r>
                <a:r>
                  <a:rPr lang="en-US" sz="2000" b="0" dirty="0" smtClean="0"/>
                  <a:t>  Suppose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a primitive morphic system.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𝑇𝑟𝑎𝑛𝑠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trivial, then there exists integer N such that sequence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𝐸𝑚𝑏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))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h</m:t>
                        </m:r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))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ultimately periodic.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2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2662909"/>
                <a:ext cx="9361040" cy="1368152"/>
              </a:xfrm>
              <a:prstGeom prst="rect">
                <a:avLst/>
              </a:prstGeom>
              <a:blipFill rotWithShape="1">
                <a:blip r:embed="rId4"/>
                <a:stretch>
                  <a:fillRect l="-717" t="-1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6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7098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Periodicity of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/>
              <p:cNvSpPr>
                <a:spLocks noChangeArrowheads="1"/>
              </p:cNvSpPr>
              <p:nvPr/>
            </p:nvSpPr>
            <p:spPr bwMode="auto">
              <a:xfrm>
                <a:off x="240884" y="1124744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be two (ordered) sets of d-dimensional pictures.</a:t>
                </a:r>
              </a:p>
              <a:p>
                <a:pPr algn="l" eaLnBrk="1" hangingPunct="1"/>
                <a:r>
                  <a:rPr lang="en-US" sz="2000" b="0" dirty="0" smtClean="0"/>
                  <a:t>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embedding type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Emb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) is the ordered set of embedding types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, ..,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Emb</m:t>
                    </m:r>
                    <m:r>
                      <a:rPr lang="en-US" sz="2000" b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b="0" dirty="0"/>
                  <a:t>)</a:t>
                </a:r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r>
                  <a:rPr lang="en-US" sz="2000" b="0" dirty="0" smtClean="0"/>
                  <a:t>We will call pictures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 big and pictures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 small.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21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124744"/>
                <a:ext cx="9361040" cy="1368152"/>
              </a:xfrm>
              <a:prstGeom prst="rect">
                <a:avLst/>
              </a:prstGeom>
              <a:blipFill rotWithShape="1">
                <a:blip r:embed="rId3"/>
                <a:stretch>
                  <a:fillRect l="-717" t="-2232" b="-75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40884" y="4077072"/>
                <a:ext cx="9361040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Algorithm </a:t>
                </a:r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sz="2000" b="0" dirty="0" smtClean="0"/>
                  <a:t> Primitive morphic system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70C0"/>
                    </a:solidFill>
                  </a:rPr>
                  <a:t>Output: </a:t>
                </a:r>
                <a:r>
                  <a:rPr lang="en-US" sz="2000" b="0" dirty="0" smtClean="0"/>
                  <a:t>1. Answer for the question “Does there exist a vector of periodicity for T(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2000" b="0" dirty="0" smtClean="0"/>
                  <a:t>)”</a:t>
                </a:r>
              </a:p>
              <a:p>
                <a:pPr algn="l" eaLnBrk="1" hangingPunct="1"/>
                <a:r>
                  <a:rPr lang="en-US" sz="2000" b="0" dirty="0" smtClean="0"/>
                  <a:t>2. Vector of periodicity (in case of positive answer).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4077072"/>
                <a:ext cx="9361040" cy="1728192"/>
              </a:xfrm>
              <a:prstGeom prst="rect">
                <a:avLst/>
              </a:prstGeom>
              <a:blipFill rotWithShape="1">
                <a:blip r:embed="rId4"/>
                <a:stretch>
                  <a:fillRect l="-717" t="-1413" b="-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240884" y="2662909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Theorem</a:t>
                </a:r>
                <a:r>
                  <a:rPr lang="en-US" sz="2000" b="0" dirty="0" smtClean="0"/>
                  <a:t>  Suppose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a primitive morphic system.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𝑇𝑟𝑎𝑛𝑠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trivial, then there exists integer N such that sequence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𝐸𝑚𝑏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))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</a:rPr>
                          <m:t>h</m:t>
                        </m:r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))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ultimately periodic.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2662909"/>
                <a:ext cx="9361040" cy="1368152"/>
              </a:xfrm>
              <a:prstGeom prst="rect">
                <a:avLst/>
              </a:prstGeom>
              <a:blipFill rotWithShape="1">
                <a:blip r:embed="rId5"/>
                <a:stretch>
                  <a:fillRect l="-717" t="-17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6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42567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is a d-dimensional picture. We will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blipFill rotWithShape="1">
                <a:blip r:embed="rId2"/>
                <a:stretch>
                  <a:fillRect l="-651" t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the set of words in language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which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2,2,..,2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In two-dimensional case:   </a:t>
                </a:r>
                <a:endParaRPr lang="ru-RU" sz="2000" b="0" dirty="0"/>
              </a:p>
              <a:p>
                <a:pPr algn="l" eaLnBrk="1" hangingPunct="1"/>
                <a:endParaRPr lang="en-US" sz="2000" b="0" dirty="0"/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716" t="-1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69803"/>
              </p:ext>
            </p:extLst>
          </p:nvPr>
        </p:nvGraphicFramePr>
        <p:xfrm>
          <a:off x="5961112" y="2204864"/>
          <a:ext cx="7920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99209"/>
              </p:ext>
            </p:extLst>
          </p:nvPr>
        </p:nvGraphicFramePr>
        <p:xfrm>
          <a:off x="4160912" y="2132856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14912"/>
              </p:ext>
            </p:extLst>
          </p:nvPr>
        </p:nvGraphicFramePr>
        <p:xfrm>
          <a:off x="4880992" y="2348880"/>
          <a:ext cx="7920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354082"/>
              </p:ext>
            </p:extLst>
          </p:nvPr>
        </p:nvGraphicFramePr>
        <p:xfrm>
          <a:off x="3440832" y="2348880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9629" y="2348879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23121" y="2356004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00872" y="2348880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316957" y="2997880"/>
                <a:ext cx="5932187" cy="1295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In order to construct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2997880"/>
                <a:ext cx="5932187" cy="1295216"/>
              </a:xfrm>
              <a:prstGeom prst="rect">
                <a:avLst/>
              </a:prstGeom>
              <a:blipFill rotWithShape="1">
                <a:blip r:embed="rId4"/>
                <a:stretch>
                  <a:fillRect l="-1131" t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7/10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83932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/>
              <a:t>Preliminaries on multidimensional words</a:t>
            </a:r>
          </a:p>
        </p:txBody>
      </p:sp>
      <p:sp>
        <p:nvSpPr>
          <p:cNvPr id="6147" name="Прямоугольник 21"/>
          <p:cNvSpPr>
            <a:spLocks noChangeArrowheads="1"/>
          </p:cNvSpPr>
          <p:nvPr/>
        </p:nvSpPr>
        <p:spPr bwMode="auto">
          <a:xfrm>
            <a:off x="361950" y="1371600"/>
            <a:ext cx="306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/>
              <a:t>Let A be a finite alphabet.</a:t>
            </a:r>
            <a:endParaRPr lang="ru-RU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Прямоугольник 22"/>
              <p:cNvSpPr>
                <a:spLocks noChangeArrowheads="1"/>
              </p:cNvSpPr>
              <p:nvPr/>
            </p:nvSpPr>
            <p:spPr bwMode="auto">
              <a:xfrm>
                <a:off x="428625" y="1758950"/>
                <a:ext cx="7891327" cy="405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0" dirty="0" smtClean="0"/>
                  <a:t>An </a:t>
                </a:r>
                <a:r>
                  <a:rPr lang="en-US" sz="2000" b="0" i="1" dirty="0">
                    <a:solidFill>
                      <a:srgbClr val="00B0F0"/>
                    </a:solidFill>
                  </a:rPr>
                  <a:t>array</a:t>
                </a:r>
                <a:r>
                  <a:rPr lang="en-US" sz="2000" b="0" dirty="0"/>
                  <a:t> </a:t>
                </a:r>
                <a:r>
                  <a:rPr lang="en-US" sz="2000" b="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(or a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d-dimensional infinite word</a:t>
                </a:r>
                <a:r>
                  <a:rPr lang="en-US" sz="2000" b="0" dirty="0" smtClean="0"/>
                  <a:t>) is </a:t>
                </a:r>
                <a:r>
                  <a:rPr lang="en-US" sz="2000" b="0" dirty="0"/>
                  <a:t>a map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𝑇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dirty="0">
                        <a:latin typeface="Cambria Math"/>
                      </a:rPr>
                      <m:t> </m:t>
                    </m:r>
                    <m:r>
                      <a:rPr lang="en-US" sz="2000" b="0" i="1" dirty="0">
                        <a:latin typeface="Cambria Math"/>
                      </a:rPr>
                      <m:t>𝐴</m:t>
                    </m:r>
                    <m:r>
                      <a:rPr lang="en-US" sz="2000" b="0" i="1" dirty="0">
                        <a:latin typeface="Cambria Math"/>
                      </a:rPr>
                      <m:t>.</m:t>
                    </m:r>
                  </m:oMath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6148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5" y="1758950"/>
                <a:ext cx="7891327" cy="405624"/>
              </a:xfrm>
              <a:prstGeom prst="rect">
                <a:avLst/>
              </a:prstGeom>
              <a:blipFill rotWithShape="1">
                <a:blip r:embed="rId3"/>
                <a:stretch>
                  <a:fillRect l="-772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6586582" y="4628035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a</a:t>
            </a:r>
            <a:endParaRPr lang="ru-RU" sz="1600" dirty="0"/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946945" y="462803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7305720" y="462803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6586582" y="497887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3" name="Прямоугольник 6"/>
          <p:cNvSpPr>
            <a:spLocks noChangeArrowheads="1"/>
          </p:cNvSpPr>
          <p:nvPr/>
        </p:nvSpPr>
        <p:spPr bwMode="auto">
          <a:xfrm>
            <a:off x="6946945" y="497887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4" name="Прямоугольник 8"/>
          <p:cNvSpPr>
            <a:spLocks noChangeArrowheads="1"/>
          </p:cNvSpPr>
          <p:nvPr/>
        </p:nvSpPr>
        <p:spPr bwMode="auto">
          <a:xfrm>
            <a:off x="7305720" y="4978873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6580232" y="426926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6156" name="Прямоугольник 6"/>
          <p:cNvSpPr>
            <a:spLocks noChangeArrowheads="1"/>
          </p:cNvSpPr>
          <p:nvPr/>
        </p:nvSpPr>
        <p:spPr bwMode="auto">
          <a:xfrm>
            <a:off x="6940595" y="426926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7" name="Прямоугольник 8"/>
          <p:cNvSpPr>
            <a:spLocks noChangeArrowheads="1"/>
          </p:cNvSpPr>
          <p:nvPr/>
        </p:nvSpPr>
        <p:spPr bwMode="auto">
          <a:xfrm>
            <a:off x="7299370" y="4269260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8" name="Прямоугольник 1"/>
          <p:cNvSpPr>
            <a:spLocks noChangeArrowheads="1"/>
          </p:cNvSpPr>
          <p:nvPr/>
        </p:nvSpPr>
        <p:spPr bwMode="auto">
          <a:xfrm>
            <a:off x="6580232" y="533764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9" name="Прямоугольник 6"/>
          <p:cNvSpPr>
            <a:spLocks noChangeArrowheads="1"/>
          </p:cNvSpPr>
          <p:nvPr/>
        </p:nvSpPr>
        <p:spPr bwMode="auto">
          <a:xfrm>
            <a:off x="7933530" y="4655022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6160" name="Прямоугольник 8"/>
          <p:cNvSpPr>
            <a:spLocks noChangeArrowheads="1"/>
          </p:cNvSpPr>
          <p:nvPr/>
        </p:nvSpPr>
        <p:spPr bwMode="auto">
          <a:xfrm>
            <a:off x="7299370" y="533764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a</a:t>
            </a:r>
            <a:endParaRPr lang="ru-RU" sz="1600" dirty="0"/>
          </a:p>
        </p:txBody>
      </p:sp>
      <p:sp>
        <p:nvSpPr>
          <p:cNvPr id="6161" name="Прямоугольник 8"/>
          <p:cNvSpPr>
            <a:spLocks noChangeArrowheads="1"/>
          </p:cNvSpPr>
          <p:nvPr/>
        </p:nvSpPr>
        <p:spPr bwMode="auto">
          <a:xfrm>
            <a:off x="7637507" y="4628035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62" name="Прямоугольник 8"/>
          <p:cNvSpPr>
            <a:spLocks noChangeArrowheads="1"/>
          </p:cNvSpPr>
          <p:nvPr/>
        </p:nvSpPr>
        <p:spPr bwMode="auto">
          <a:xfrm>
            <a:off x="7637507" y="497887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63" name="Прямоугольник 8"/>
          <p:cNvSpPr>
            <a:spLocks noChangeArrowheads="1"/>
          </p:cNvSpPr>
          <p:nvPr/>
        </p:nvSpPr>
        <p:spPr bwMode="auto">
          <a:xfrm>
            <a:off x="7631157" y="426926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64" name="Прямоугольник 8"/>
          <p:cNvSpPr>
            <a:spLocks noChangeArrowheads="1"/>
          </p:cNvSpPr>
          <p:nvPr/>
        </p:nvSpPr>
        <p:spPr bwMode="auto">
          <a:xfrm>
            <a:off x="7631157" y="533764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65" name="TextBox 2"/>
          <p:cNvSpPr txBox="1">
            <a:spLocks noChangeArrowheads="1"/>
          </p:cNvSpPr>
          <p:nvPr/>
        </p:nvSpPr>
        <p:spPr bwMode="auto">
          <a:xfrm>
            <a:off x="5518195" y="4221635"/>
            <a:ext cx="101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6" name="TextBox 41"/>
          <p:cNvSpPr txBox="1">
            <a:spLocks noChangeArrowheads="1"/>
          </p:cNvSpPr>
          <p:nvPr/>
        </p:nvSpPr>
        <p:spPr bwMode="auto">
          <a:xfrm>
            <a:off x="8147611" y="4106986"/>
            <a:ext cx="1012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7" name="TextBox 42"/>
          <p:cNvSpPr txBox="1">
            <a:spLocks noChangeArrowheads="1"/>
          </p:cNvSpPr>
          <p:nvPr/>
        </p:nvSpPr>
        <p:spPr bwMode="auto">
          <a:xfrm rot="2700000">
            <a:off x="8177783" y="6023927"/>
            <a:ext cx="101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8" name="TextBox 43"/>
          <p:cNvSpPr txBox="1">
            <a:spLocks noChangeArrowheads="1"/>
          </p:cNvSpPr>
          <p:nvPr/>
        </p:nvSpPr>
        <p:spPr bwMode="auto">
          <a:xfrm rot="18900000">
            <a:off x="5573757" y="5764685"/>
            <a:ext cx="101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...</a:t>
            </a:r>
            <a:endParaRPr lang="ru-RU" sz="3200"/>
          </a:p>
        </p:txBody>
      </p:sp>
      <p:sp>
        <p:nvSpPr>
          <p:cNvPr id="31" name="Прямоугольник 1"/>
          <p:cNvSpPr>
            <a:spLocks noChangeArrowheads="1"/>
          </p:cNvSpPr>
          <p:nvPr/>
        </p:nvSpPr>
        <p:spPr bwMode="auto">
          <a:xfrm>
            <a:off x="692639" y="4391509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a</a:t>
            </a:r>
            <a:endParaRPr lang="ru-RU" sz="1600" dirty="0"/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1053001" y="4397008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1411002" y="4393445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1771365" y="4391508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a</a:t>
            </a:r>
            <a:endParaRPr lang="ru-RU" sz="1600" dirty="0"/>
          </a:p>
        </p:txBody>
      </p:sp>
      <p:sp>
        <p:nvSpPr>
          <p:cNvPr id="36" name="Прямоугольник 1"/>
          <p:cNvSpPr>
            <a:spLocks noChangeArrowheads="1"/>
          </p:cNvSpPr>
          <p:nvPr/>
        </p:nvSpPr>
        <p:spPr bwMode="auto">
          <a:xfrm>
            <a:off x="2852421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2492058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41" name="Прямоугольник 1"/>
          <p:cNvSpPr>
            <a:spLocks noChangeArrowheads="1"/>
          </p:cNvSpPr>
          <p:nvPr/>
        </p:nvSpPr>
        <p:spPr bwMode="auto">
          <a:xfrm>
            <a:off x="2131695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43" name="Прямоугольник 1"/>
          <p:cNvSpPr>
            <a:spLocks noChangeArrowheads="1"/>
          </p:cNvSpPr>
          <p:nvPr/>
        </p:nvSpPr>
        <p:spPr bwMode="auto">
          <a:xfrm>
            <a:off x="3212784" y="4394625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4" name="Прямоугольник 1"/>
          <p:cNvSpPr>
            <a:spLocks noChangeArrowheads="1"/>
          </p:cNvSpPr>
          <p:nvPr/>
        </p:nvSpPr>
        <p:spPr bwMode="auto">
          <a:xfrm>
            <a:off x="248443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72820" y="3820306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= 1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494474" y="3771870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= 2</a:t>
            </a:r>
            <a:endParaRPr lang="ru-RU" sz="2400" dirty="0"/>
          </a:p>
        </p:txBody>
      </p:sp>
      <p:sp>
        <p:nvSpPr>
          <p:cNvPr id="49" name="Прямоугольник 6"/>
          <p:cNvSpPr>
            <a:spLocks noChangeArrowheads="1"/>
          </p:cNvSpPr>
          <p:nvPr/>
        </p:nvSpPr>
        <p:spPr bwMode="auto">
          <a:xfrm>
            <a:off x="7305720" y="569801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0" name="Прямоугольник 6"/>
          <p:cNvSpPr>
            <a:spLocks noChangeArrowheads="1"/>
          </p:cNvSpPr>
          <p:nvPr/>
        </p:nvSpPr>
        <p:spPr bwMode="auto">
          <a:xfrm>
            <a:off x="7639095" y="5696422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1" name="Прямоугольник 6"/>
          <p:cNvSpPr>
            <a:spLocks noChangeArrowheads="1"/>
          </p:cNvSpPr>
          <p:nvPr/>
        </p:nvSpPr>
        <p:spPr bwMode="auto">
          <a:xfrm>
            <a:off x="7968224" y="5700489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2" name="Прямоугольник 6"/>
          <p:cNvSpPr>
            <a:spLocks noChangeArrowheads="1"/>
          </p:cNvSpPr>
          <p:nvPr/>
        </p:nvSpPr>
        <p:spPr bwMode="auto">
          <a:xfrm>
            <a:off x="7960506" y="534171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3" name="Прямоугольник 6"/>
          <p:cNvSpPr>
            <a:spLocks noChangeArrowheads="1"/>
          </p:cNvSpPr>
          <p:nvPr/>
        </p:nvSpPr>
        <p:spPr bwMode="auto">
          <a:xfrm>
            <a:off x="7953199" y="498681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4" name="Прямоугольник 6"/>
          <p:cNvSpPr>
            <a:spLocks noChangeArrowheads="1"/>
          </p:cNvSpPr>
          <p:nvPr/>
        </p:nvSpPr>
        <p:spPr bwMode="auto">
          <a:xfrm>
            <a:off x="6946945" y="534558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9031" y="2210438"/>
                <a:ext cx="3931717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b="0" dirty="0" smtClean="0"/>
                  <a:t> can be viewed as a tiling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1" y="2210438"/>
                <a:ext cx="3931717" cy="405624"/>
              </a:xfrm>
              <a:prstGeom prst="rect">
                <a:avLst/>
              </a:prstGeom>
              <a:blipFill rotWithShape="1">
                <a:blip r:embed="rId4"/>
                <a:stretch>
                  <a:fillRect t="-6061" r="-1240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 bwMode="auto">
          <a:xfrm>
            <a:off x="5241032" y="3820306"/>
            <a:ext cx="0" cy="2496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1/10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is a d-dimensional picture. We will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blipFill rotWithShape="1">
                <a:blip r:embed="rId2"/>
                <a:stretch>
                  <a:fillRect l="-651" t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the set of words in language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which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2,2,..,2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In two-dimensional case:   </a:t>
                </a:r>
                <a:endParaRPr lang="ru-RU" sz="2000" b="0" dirty="0"/>
              </a:p>
              <a:p>
                <a:pPr algn="l" eaLnBrk="1" hangingPunct="1"/>
                <a:endParaRPr lang="en-US" sz="2000" b="0" dirty="0"/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716" t="-1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73832"/>
              </p:ext>
            </p:extLst>
          </p:nvPr>
        </p:nvGraphicFramePr>
        <p:xfrm>
          <a:off x="5961112" y="2204864"/>
          <a:ext cx="7920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92443"/>
              </p:ext>
            </p:extLst>
          </p:nvPr>
        </p:nvGraphicFramePr>
        <p:xfrm>
          <a:off x="4160912" y="2132856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082985"/>
              </p:ext>
            </p:extLst>
          </p:nvPr>
        </p:nvGraphicFramePr>
        <p:xfrm>
          <a:off x="4880992" y="2348880"/>
          <a:ext cx="7920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69167"/>
              </p:ext>
            </p:extLst>
          </p:nvPr>
        </p:nvGraphicFramePr>
        <p:xfrm>
          <a:off x="3440832" y="2348880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9629" y="2348879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23121" y="2356004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00872" y="2348880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316957" y="2997880"/>
                <a:ext cx="5548315" cy="2087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In order to construct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Picture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 )</m:t>
                    </m:r>
                  </m:oMath>
                </a14:m>
                <a:r>
                  <a:rPr lang="en-US" sz="2000" b="0" dirty="0" smtClean="0"/>
                  <a:t> has two parts: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        </m:t>
                        </m:r>
                      </m:e>
                    </m:d>
                  </m:oMath>
                </a14:m>
                <a:r>
                  <a:rPr lang="en-US" sz="2000" b="0" dirty="0" smtClean="0"/>
                  <a:t>                                                                                     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                     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)</m:t>
                    </m:r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2997880"/>
                <a:ext cx="5548315" cy="2087304"/>
              </a:xfrm>
              <a:prstGeom prst="rect">
                <a:avLst/>
              </a:prstGeom>
              <a:blipFill rotWithShape="1">
                <a:blip r:embed="rId4"/>
                <a:stretch>
                  <a:fillRect l="-1209" t="-11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369743"/>
              </p:ext>
            </p:extLst>
          </p:nvPr>
        </p:nvGraphicFramePr>
        <p:xfrm>
          <a:off x="6036223" y="3356991"/>
          <a:ext cx="1650644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69201"/>
              </p:ext>
            </p:extLst>
          </p:nvPr>
        </p:nvGraphicFramePr>
        <p:xfrm>
          <a:off x="8027353" y="3197648"/>
          <a:ext cx="1650644" cy="112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34406"/>
              </p:ext>
            </p:extLst>
          </p:nvPr>
        </p:nvGraphicFramePr>
        <p:xfrm>
          <a:off x="8036069" y="4581128"/>
          <a:ext cx="1650644" cy="74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52089"/>
              </p:ext>
            </p:extLst>
          </p:nvPr>
        </p:nvGraphicFramePr>
        <p:xfrm>
          <a:off x="2144688" y="3789040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060579"/>
              </p:ext>
            </p:extLst>
          </p:nvPr>
        </p:nvGraphicFramePr>
        <p:xfrm>
          <a:off x="4799455" y="3910795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58025"/>
              </p:ext>
            </p:extLst>
          </p:nvPr>
        </p:nvGraphicFramePr>
        <p:xfrm>
          <a:off x="4337324" y="4581128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7/10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302314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is a d-dimensional picture. We will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blipFill rotWithShape="1">
                <a:blip r:embed="rId2"/>
                <a:stretch>
                  <a:fillRect l="-651" t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the set of words in language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which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2,2,..,2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In two-dimensional case:   </a:t>
                </a:r>
                <a:endParaRPr lang="ru-RU" sz="2000" b="0" dirty="0"/>
              </a:p>
              <a:p>
                <a:pPr algn="l" eaLnBrk="1" hangingPunct="1"/>
                <a:endParaRPr lang="en-US" sz="2000" b="0" dirty="0"/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716" t="-1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046283"/>
              </p:ext>
            </p:extLst>
          </p:nvPr>
        </p:nvGraphicFramePr>
        <p:xfrm>
          <a:off x="5961112" y="2204864"/>
          <a:ext cx="7920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66923"/>
              </p:ext>
            </p:extLst>
          </p:nvPr>
        </p:nvGraphicFramePr>
        <p:xfrm>
          <a:off x="4160912" y="2132856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77692"/>
              </p:ext>
            </p:extLst>
          </p:nvPr>
        </p:nvGraphicFramePr>
        <p:xfrm>
          <a:off x="4880992" y="2348880"/>
          <a:ext cx="7920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100532"/>
              </p:ext>
            </p:extLst>
          </p:nvPr>
        </p:nvGraphicFramePr>
        <p:xfrm>
          <a:off x="3440832" y="2348880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9629" y="2348879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23121" y="2356004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00872" y="2348880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316957" y="2997880"/>
                <a:ext cx="5548315" cy="3455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In order to construct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Picture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 )</m:t>
                    </m:r>
                  </m:oMath>
                </a14:m>
                <a:r>
                  <a:rPr lang="en-US" sz="2000" b="0" dirty="0" smtClean="0"/>
                  <a:t> has two parts: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        </m:t>
                        </m:r>
                      </m:e>
                    </m:d>
                  </m:oMath>
                </a14:m>
                <a:r>
                  <a:rPr lang="en-US" sz="2000" b="0" dirty="0" smtClean="0"/>
                  <a:t>                                                                                     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                     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)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:endParaRPr lang="en-US" sz="2000" b="0" dirty="0"/>
              </a:p>
              <a:p>
                <a:pPr algn="l" eaLnBrk="1" hangingPunct="1"/>
                <a:r>
                  <a:rPr lang="en-US" sz="2000" b="0" dirty="0"/>
                  <a:t>3.    Correspondence between points.</a:t>
                </a:r>
              </a:p>
              <a:p>
                <a:pPr algn="l" eaLnBrk="1" hangingPunct="1"/>
                <a:r>
                  <a:rPr lang="en-US" sz="2000" b="0" dirty="0"/>
                  <a:t>     </a:t>
                </a:r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2997880"/>
                <a:ext cx="5548315" cy="3455456"/>
              </a:xfrm>
              <a:prstGeom prst="rect">
                <a:avLst/>
              </a:prstGeom>
              <a:blipFill rotWithShape="1">
                <a:blip r:embed="rId4"/>
                <a:stretch>
                  <a:fillRect l="-1209" t="-7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389018"/>
              </p:ext>
            </p:extLst>
          </p:nvPr>
        </p:nvGraphicFramePr>
        <p:xfrm>
          <a:off x="6036223" y="3356991"/>
          <a:ext cx="1650644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23832"/>
              </p:ext>
            </p:extLst>
          </p:nvPr>
        </p:nvGraphicFramePr>
        <p:xfrm>
          <a:off x="8027353" y="3197648"/>
          <a:ext cx="1650644" cy="112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7188"/>
              </p:ext>
            </p:extLst>
          </p:nvPr>
        </p:nvGraphicFramePr>
        <p:xfrm>
          <a:off x="8036069" y="4581128"/>
          <a:ext cx="1650644" cy="74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35928"/>
              </p:ext>
            </p:extLst>
          </p:nvPr>
        </p:nvGraphicFramePr>
        <p:xfrm>
          <a:off x="2144688" y="3789040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218509"/>
              </p:ext>
            </p:extLst>
          </p:nvPr>
        </p:nvGraphicFramePr>
        <p:xfrm>
          <a:off x="4799455" y="3910795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77595"/>
              </p:ext>
            </p:extLst>
          </p:nvPr>
        </p:nvGraphicFramePr>
        <p:xfrm>
          <a:off x="4337324" y="4581128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Овал 23"/>
          <p:cNvSpPr/>
          <p:nvPr/>
        </p:nvSpPr>
        <p:spPr bwMode="auto">
          <a:xfrm>
            <a:off x="9151766" y="383658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8312150" y="38255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319027" y="31409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9571327" y="483433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9151766" y="312231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9136804" y="520682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9169803" y="48331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9565711" y="520682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6337311" y="398913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7185248" y="3248980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6393160" y="3248980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7170772" y="472514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7185248" y="3985562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7545288" y="472514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7151701" y="509881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7545288" y="509881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6337311" y="5098814"/>
            <a:ext cx="216024" cy="21602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7/10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575382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is a d-dimensional picture. We will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0" dirty="0" smtClean="0"/>
                  <a:t>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96" y="1142069"/>
                <a:ext cx="9361040" cy="558739"/>
              </a:xfrm>
              <a:prstGeom prst="rect">
                <a:avLst/>
              </a:prstGeom>
              <a:blipFill rotWithShape="1">
                <a:blip r:embed="rId2"/>
                <a:stretch>
                  <a:fillRect l="-651" t="-21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the set of words in language of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𝑖𝑑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, which size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2,2,..,2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In two-dimensional case:   </a:t>
                </a:r>
                <a:endParaRPr lang="ru-RU" sz="2000" b="0" dirty="0"/>
              </a:p>
              <a:p>
                <a:pPr algn="l" eaLnBrk="1" hangingPunct="1"/>
                <a:endParaRPr lang="en-US" sz="2000" b="0" dirty="0"/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1700808"/>
                <a:ext cx="9361040" cy="1296144"/>
              </a:xfrm>
              <a:prstGeom prst="rect">
                <a:avLst/>
              </a:prstGeom>
              <a:blipFill rotWithShape="1">
                <a:blip r:embed="rId3"/>
                <a:stretch>
                  <a:fillRect l="-716" t="-1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63861"/>
              </p:ext>
            </p:extLst>
          </p:nvPr>
        </p:nvGraphicFramePr>
        <p:xfrm>
          <a:off x="5961112" y="2204864"/>
          <a:ext cx="79208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311006"/>
              </p:ext>
            </p:extLst>
          </p:nvPr>
        </p:nvGraphicFramePr>
        <p:xfrm>
          <a:off x="4160912" y="2132856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03546"/>
              </p:ext>
            </p:extLst>
          </p:nvPr>
        </p:nvGraphicFramePr>
        <p:xfrm>
          <a:off x="4880992" y="2348880"/>
          <a:ext cx="79208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51094"/>
              </p:ext>
            </p:extLst>
          </p:nvPr>
        </p:nvGraphicFramePr>
        <p:xfrm>
          <a:off x="3440832" y="2348880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5659629" y="2348879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523121" y="2356004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00872" y="2348880"/>
            <a:ext cx="411286" cy="5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000" b="0" dirty="0" smtClean="0"/>
              <a:t>,</a:t>
            </a:r>
            <a:endParaRPr lang="en-US" sz="2000" b="0" dirty="0"/>
          </a:p>
          <a:p>
            <a:pPr algn="l" eaLnBrk="1" hangingPunct="1"/>
            <a:r>
              <a:rPr lang="en-US" sz="2000" b="0" dirty="0" smtClean="0"/>
              <a:t> </a:t>
            </a:r>
            <a:endParaRPr 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316957" y="2997880"/>
                <a:ext cx="5548315" cy="3455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In order to construct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r>
                  <a:rPr lang="en-US" sz="2000" b="0" dirty="0" smtClean="0"/>
                  <a:t>Picture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 )</m:t>
                    </m:r>
                  </m:oMath>
                </a14:m>
                <a:r>
                  <a:rPr lang="en-US" sz="2000" b="0" dirty="0" smtClean="0"/>
                  <a:t> has two parts: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        </m:t>
                        </m:r>
                      </m:e>
                    </m:d>
                  </m:oMath>
                </a14:m>
                <a:r>
                  <a:rPr lang="en-US" sz="2000" b="0" dirty="0" smtClean="0"/>
                  <a:t>                                                                                     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                                         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       )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:endParaRPr lang="en-US" sz="2000" b="0" dirty="0"/>
              </a:p>
              <a:p>
                <a:pPr algn="l" eaLnBrk="1" hangingPunct="1"/>
                <a:r>
                  <a:rPr lang="en-US" sz="2000" b="0" dirty="0"/>
                  <a:t>3.    Correspondence between points.</a:t>
                </a:r>
              </a:p>
              <a:p>
                <a:pPr algn="l" eaLnBrk="1" hangingPunct="1"/>
                <a:r>
                  <a:rPr lang="en-US" sz="2000" b="0" dirty="0"/>
                  <a:t>      Example</a:t>
                </a:r>
                <a:r>
                  <a:rPr lang="en-US" sz="2000" b="0" dirty="0" smtClean="0"/>
                  <a:t>: point 5 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     is situated in bottom part and corresponds                                                                    </a:t>
                </a:r>
                <a:r>
                  <a:rPr lang="en-US" sz="2000" b="0" dirty="0" smtClean="0">
                    <a:solidFill>
                      <a:schemeClr val="bg1"/>
                    </a:solidFill>
                  </a:rPr>
                  <a:t>.</a:t>
                </a:r>
                <a:r>
                  <a:rPr lang="en-US" sz="2000" b="0" dirty="0" smtClean="0"/>
                  <a:t>     </a:t>
                </a:r>
                <a:r>
                  <a:rPr lang="en-US" sz="2000" b="0" dirty="0"/>
                  <a:t>t</a:t>
                </a:r>
                <a:r>
                  <a:rPr lang="en-US" sz="2000" b="0" dirty="0" smtClean="0"/>
                  <a:t>o point 1 in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957" y="2997880"/>
                <a:ext cx="5548315" cy="3455456"/>
              </a:xfrm>
              <a:prstGeom prst="rect">
                <a:avLst/>
              </a:prstGeom>
              <a:blipFill rotWithShape="1">
                <a:blip r:embed="rId4"/>
                <a:stretch>
                  <a:fillRect l="-1209" t="-705" r="-82747" b="-29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06623"/>
              </p:ext>
            </p:extLst>
          </p:nvPr>
        </p:nvGraphicFramePr>
        <p:xfrm>
          <a:off x="6036223" y="3356991"/>
          <a:ext cx="1650644" cy="1872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327733"/>
              </p:ext>
            </p:extLst>
          </p:nvPr>
        </p:nvGraphicFramePr>
        <p:xfrm>
          <a:off x="8027353" y="3197648"/>
          <a:ext cx="1650644" cy="112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802"/>
              </p:ext>
            </p:extLst>
          </p:nvPr>
        </p:nvGraphicFramePr>
        <p:xfrm>
          <a:off x="8036069" y="4581128"/>
          <a:ext cx="1650644" cy="748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61"/>
                <a:gridCol w="412661"/>
                <a:gridCol w="412661"/>
                <a:gridCol w="412661"/>
              </a:tblGrid>
              <a:tr h="3744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37497"/>
              </p:ext>
            </p:extLst>
          </p:nvPr>
        </p:nvGraphicFramePr>
        <p:xfrm>
          <a:off x="2144688" y="3789040"/>
          <a:ext cx="3960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542448"/>
              </p:ext>
            </p:extLst>
          </p:nvPr>
        </p:nvGraphicFramePr>
        <p:xfrm>
          <a:off x="4799455" y="3910795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13284"/>
              </p:ext>
            </p:extLst>
          </p:nvPr>
        </p:nvGraphicFramePr>
        <p:xfrm>
          <a:off x="4337324" y="4581128"/>
          <a:ext cx="3960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"/>
              </a:tblGrid>
              <a:tr h="3600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Овал 23"/>
          <p:cNvSpPr/>
          <p:nvPr/>
        </p:nvSpPr>
        <p:spPr bwMode="auto">
          <a:xfrm>
            <a:off x="9151766" y="383658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8312150" y="382550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8319027" y="3140968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9571327" y="483433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9151766" y="3122311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9136804" y="520682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9169803" y="483315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9565711" y="5206826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6337311" y="398913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7185248" y="3248980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6393160" y="3248980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7170772" y="472514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7185248" y="3985562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7545288" y="472514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7151701" y="509881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7545288" y="5098814"/>
            <a:ext cx="216024" cy="21602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6337311" y="5098814"/>
            <a:ext cx="216024" cy="216024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Прямая со стрелкой 8"/>
          <p:cNvCxnSpPr>
            <a:endCxn id="31" idx="6"/>
          </p:cNvCxnSpPr>
          <p:nvPr/>
        </p:nvCxnSpPr>
        <p:spPr bwMode="auto">
          <a:xfrm>
            <a:off x="7653300" y="5206826"/>
            <a:ext cx="2128435" cy="10801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/>
          <p:nvPr/>
        </p:nvCxnSpPr>
        <p:spPr bwMode="auto">
          <a:xfrm flipV="1">
            <a:off x="7302575" y="3969834"/>
            <a:ext cx="1975240" cy="1502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0459" y="5589240"/>
                <a:ext cx="124226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138" y="2628248"/>
                <a:ext cx="1233992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84" y="5449146"/>
                <a:ext cx="124226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7/10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73977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(2)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34963" y="1628800"/>
                <a:ext cx="9010525" cy="34554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b="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3" y="1628800"/>
                <a:ext cx="9010525" cy="3455456"/>
              </a:xfrm>
              <a:prstGeom prst="rect">
                <a:avLst/>
              </a:prstGeom>
              <a:blipFill rotWithShape="1">
                <a:blip r:embed="rId2"/>
                <a:stretch>
                  <a:fillRect l="-744" t="-7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8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155288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(2)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b="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744" t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06307"/>
              </p:ext>
            </p:extLst>
          </p:nvPr>
        </p:nvGraphicFramePr>
        <p:xfrm>
          <a:off x="200472" y="2492896"/>
          <a:ext cx="30369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</a:tblGrid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8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518279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(2)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b="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744" t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0507"/>
              </p:ext>
            </p:extLst>
          </p:nvPr>
        </p:nvGraphicFramePr>
        <p:xfrm>
          <a:off x="200472" y="2492896"/>
          <a:ext cx="30369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</a:tblGrid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Each block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−1)</m:t>
                        </m:r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blipFill rotWithShape="1">
                <a:blip r:embed="rId4"/>
                <a:stretch>
                  <a:fillRect l="-1058" t="-4819" b="-1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8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12854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(2)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b="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744" t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624280"/>
              </p:ext>
            </p:extLst>
          </p:nvPr>
        </p:nvGraphicFramePr>
        <p:xfrm>
          <a:off x="200472" y="2492896"/>
          <a:ext cx="30369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</a:tblGrid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Each block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−1)</m:t>
                        </m:r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blipFill rotWithShape="1">
                <a:blip r:embed="rId4"/>
                <a:stretch>
                  <a:fillRect l="-1058" t="-4819" b="-1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8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707883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(2)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b="0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is defined by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63" y="1628800"/>
                <a:ext cx="9010525" cy="1008112"/>
              </a:xfrm>
              <a:prstGeom prst="rect">
                <a:avLst/>
              </a:prstGeom>
              <a:blipFill rotWithShape="1">
                <a:blip r:embed="rId2"/>
                <a:stretch>
                  <a:fillRect l="-744" t="-24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160247"/>
              </p:ext>
            </p:extLst>
          </p:nvPr>
        </p:nvGraphicFramePr>
        <p:xfrm>
          <a:off x="200472" y="2492896"/>
          <a:ext cx="30369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  <a:gridCol w="379620"/>
              </a:tblGrid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917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0" i="1" smtClean="0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5194887"/>
                <a:ext cx="12422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Each block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−1)</m:t>
                        </m:r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832" y="2398264"/>
                <a:ext cx="5760640" cy="504056"/>
              </a:xfrm>
              <a:prstGeom prst="rect">
                <a:avLst/>
              </a:prstGeom>
              <a:blipFill rotWithShape="1">
                <a:blip r:embed="rId4"/>
                <a:stretch>
                  <a:fillRect l="-1058" t="-4819" b="-1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3468194" y="2805849"/>
                <a:ext cx="4536504" cy="2279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Find 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i="1" dirty="0">
                  <a:latin typeface="Cambria Math"/>
                </a:endParaRP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+2</m:t>
                        </m:r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and so on.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8194" y="2805849"/>
                <a:ext cx="4536504" cy="2279335"/>
              </a:xfrm>
              <a:prstGeom prst="rect">
                <a:avLst/>
              </a:prstGeom>
              <a:blipFill rotWithShape="1">
                <a:blip r:embed="rId5"/>
                <a:stretch>
                  <a:fillRect l="-1478" t="-1070" b="-2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ChangeArrowheads="1"/>
              </p:cNvSpPr>
              <p:nvPr/>
            </p:nvSpPr>
            <p:spPr bwMode="auto">
              <a:xfrm>
                <a:off x="3440832" y="5085184"/>
                <a:ext cx="6336704" cy="1296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 </a:t>
                </a:r>
                <a:r>
                  <a:rPr lang="en-US" sz="2000" b="0" dirty="0" smtClean="0"/>
                  <a:t>We can find (algorithmically)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such that if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(for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 in this sequence) contains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points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𝑇𝑟𝑎𝑛𝑠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not trivial.</a:t>
                </a:r>
              </a:p>
              <a:p>
                <a:pPr marL="457200" indent="-457200" algn="l" eaLnBrk="1" hangingPunct="1">
                  <a:buFont typeface="+mj-lt"/>
                  <a:buAutoNum type="arabicPeriod"/>
                </a:pPr>
                <a:endParaRPr lang="en-US" sz="2000" b="0" dirty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0832" y="5085184"/>
                <a:ext cx="6336704" cy="1296144"/>
              </a:xfrm>
              <a:prstGeom prst="rect">
                <a:avLst/>
              </a:prstGeom>
              <a:blipFill rotWithShape="1">
                <a:blip r:embed="rId6"/>
                <a:stretch>
                  <a:fillRect l="-962" t="-1878" r="-288" b="-98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8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91705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Extra embedding types (3)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2"/>
              <p:cNvSpPr>
                <a:spLocks noChangeArrowheads="1"/>
              </p:cNvSpPr>
              <p:nvPr/>
            </p:nvSpPr>
            <p:spPr bwMode="auto">
              <a:xfrm>
                <a:off x="2432720" y="1100912"/>
                <a:ext cx="3672408" cy="21840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i="1" dirty="0">
                  <a:latin typeface="Cambria Math"/>
                </a:endParaRPr>
              </a:p>
              <a:p>
                <a:pPr algn="l" eaLnBrk="1" hangingPunct="1"/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… and so on</a:t>
                </a:r>
              </a:p>
              <a:p>
                <a:pPr algn="l" eaLnBrk="1" hangingPunct="1"/>
                <a:r>
                  <a:rPr lang="en-US" sz="2000" b="0" dirty="0"/>
                  <a:t> </a:t>
                </a:r>
                <a:r>
                  <a:rPr lang="en-US" sz="2000" b="0" dirty="0" smtClean="0"/>
                  <a:t>     </a:t>
                </a:r>
                <a:r>
                  <a:rPr lang="en-US" sz="2000" b="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800" b="0" dirty="0" smtClean="0">
                    <a:solidFill>
                      <a:srgbClr val="00B050"/>
                    </a:solidFill>
                  </a:rPr>
                  <a:t>wait until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1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2720" y="1100912"/>
                <a:ext cx="3672408" cy="21840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 bwMode="auto">
          <a:xfrm>
            <a:off x="4661922" y="2455953"/>
            <a:ext cx="438140" cy="462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 flipH="1">
            <a:off x="2218998" y="2455953"/>
            <a:ext cx="434350" cy="4214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456" y="3284984"/>
                <a:ext cx="32403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Fall into circle </a:t>
                </a:r>
              </a:p>
              <a:p>
                <a:r>
                  <a:rPr lang="en-US" sz="2000" b="0" dirty="0" smtClean="0"/>
                  <a:t>(periodicity of types,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𝑇𝑟𝑎𝑛𝑠</m:t>
                    </m:r>
                    <m:r>
                      <a:rPr lang="en-US" sz="2000" b="0" i="1" dirty="0" smtClean="0">
                        <a:latin typeface="Cambria Math"/>
                      </a:rPr>
                      <m:t>(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trivial)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" y="3284984"/>
                <a:ext cx="3240360" cy="1015663"/>
              </a:xfrm>
              <a:prstGeom prst="rect">
                <a:avLst/>
              </a:prstGeom>
              <a:blipFill rotWithShape="1">
                <a:blip r:embed="rId3"/>
                <a:stretch>
                  <a:fillRect t="-2410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 bwMode="auto">
          <a:xfrm>
            <a:off x="4160912" y="2780928"/>
            <a:ext cx="0" cy="32403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92960" y="3068960"/>
                <a:ext cx="460851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𝐸𝐸𝑚𝑏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 has more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points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pPr algn="l"/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has two close occurrences and their shift vector is a vector of periodicity.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960" y="3068960"/>
                <a:ext cx="4608512" cy="1631216"/>
              </a:xfrm>
              <a:prstGeom prst="rect">
                <a:avLst/>
              </a:prstGeom>
              <a:blipFill rotWithShape="1">
                <a:blip r:embed="rId4"/>
                <a:stretch>
                  <a:fillRect l="-1323" t="-1493"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Прямоугольник 35"/>
          <p:cNvSpPr/>
          <p:nvPr/>
        </p:nvSpPr>
        <p:spPr bwMode="auto">
          <a:xfrm>
            <a:off x="4880992" y="4869160"/>
            <a:ext cx="2232248" cy="1152128"/>
          </a:xfrm>
          <a:prstGeom prst="rect">
            <a:avLst/>
          </a:prstGeom>
          <a:solidFill>
            <a:srgbClr val="92D050">
              <a:alpha val="3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5100062" y="5013176"/>
            <a:ext cx="2232248" cy="1152128"/>
          </a:xfrm>
          <a:prstGeom prst="rect">
            <a:avLst/>
          </a:prstGeom>
          <a:solidFill>
            <a:srgbClr val="92D050">
              <a:alpha val="4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6207752" y="5136067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 стрелкой 41"/>
          <p:cNvCxnSpPr/>
          <p:nvPr/>
        </p:nvCxnSpPr>
        <p:spPr bwMode="auto">
          <a:xfrm>
            <a:off x="5334713" y="5269160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Прямая со стрелкой 42"/>
          <p:cNvCxnSpPr/>
          <p:nvPr/>
        </p:nvCxnSpPr>
        <p:spPr bwMode="auto">
          <a:xfrm>
            <a:off x="5858557" y="5254352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Прямая со стрелкой 43"/>
          <p:cNvCxnSpPr/>
          <p:nvPr/>
        </p:nvCxnSpPr>
        <p:spPr bwMode="auto">
          <a:xfrm>
            <a:off x="6273399" y="5470376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44"/>
          <p:cNvCxnSpPr/>
          <p:nvPr/>
        </p:nvCxnSpPr>
        <p:spPr bwMode="auto">
          <a:xfrm>
            <a:off x="5840684" y="5624904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45"/>
          <p:cNvCxnSpPr/>
          <p:nvPr/>
        </p:nvCxnSpPr>
        <p:spPr bwMode="auto">
          <a:xfrm>
            <a:off x="6692014" y="5542384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6678146" y="5252414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Прямая со стрелкой 47"/>
          <p:cNvCxnSpPr/>
          <p:nvPr/>
        </p:nvCxnSpPr>
        <p:spPr bwMode="auto">
          <a:xfrm>
            <a:off x="5427877" y="5624904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Прямая со стрелкой 48"/>
          <p:cNvCxnSpPr/>
          <p:nvPr/>
        </p:nvCxnSpPr>
        <p:spPr bwMode="auto">
          <a:xfrm>
            <a:off x="6382934" y="5770098"/>
            <a:ext cx="21907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9/10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2065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Translation group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464" y="1412776"/>
                <a:ext cx="8183686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Induction on dimension.</a:t>
                </a:r>
              </a:p>
              <a:p>
                <a:pPr algn="l"/>
                <a:r>
                  <a:rPr lang="en-US" sz="2000" b="0" dirty="0" smtClean="0"/>
                  <a:t>standard basis: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algn="l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∊</m:t>
                    </m:r>
                  </m:oMath>
                </a14:m>
                <a:r>
                  <a:rPr lang="en-US" sz="2000" b="0" dirty="0" smtClean="0"/>
                  <a:t> translation group,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are linearly </a:t>
                </a:r>
                <a:r>
                  <a:rPr lang="en-US" sz="2000" b="0" dirty="0" smtClean="0"/>
                  <a:t>independent.</a:t>
                </a:r>
              </a:p>
              <a:p>
                <a:pPr algn="l"/>
                <a:r>
                  <a:rPr lang="en-US" sz="2000" b="0" dirty="0" smtClean="0"/>
                  <a:t>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1412776"/>
                <a:ext cx="8183686" cy="1349793"/>
              </a:xfrm>
              <a:prstGeom prst="rect">
                <a:avLst/>
              </a:prstGeom>
              <a:blipFill rotWithShape="1">
                <a:blip r:embed="rId2"/>
                <a:stretch>
                  <a:fillRect l="-745" t="-181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8464" y="2762569"/>
                <a:ext cx="8183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>
                    <a:solidFill>
                      <a:srgbClr val="00B0F0"/>
                    </a:solidFill>
                  </a:rPr>
                  <a:t>Question: </a:t>
                </a:r>
                <a:r>
                  <a:rPr lang="en-US" sz="2000" b="0" dirty="0" smtClean="0"/>
                  <a:t>does the translation group intersect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?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2762569"/>
                <a:ext cx="818368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45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872" y="3304944"/>
                <a:ext cx="8183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We construct a (d-k)-dimensional primitive morphic system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dirty="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rans</m:t>
                    </m:r>
                    <m:r>
                      <a:rPr lang="en-US" sz="2000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′)=</m:t>
                    </m:r>
                    <m:r>
                      <a:rPr lang="en-US" sz="20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⋂</m:t>
                    </m:r>
                    <m:r>
                      <m:rPr>
                        <m:sty m:val="p"/>
                      </m:rPr>
                      <a:rPr lang="en-US" sz="2000" b="0" dirty="0">
                        <a:latin typeface="Cambria Math"/>
                      </a:rPr>
                      <m:t>Trans</m:t>
                    </m:r>
                    <m:d>
                      <m:dPr>
                        <m:ctrlPr>
                          <a:rPr lang="en-US" sz="2000" b="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dirty="0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2" y="3304944"/>
                <a:ext cx="818368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45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10/10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106309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/>
              <a:t>Preliminaries on multidimensional words</a:t>
            </a:r>
          </a:p>
        </p:txBody>
      </p:sp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6586582" y="4628035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a</a:t>
            </a:r>
            <a:endParaRPr lang="ru-RU" sz="1600" dirty="0"/>
          </a:p>
        </p:txBody>
      </p:sp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6946945" y="462803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7305720" y="4628035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2" name="Прямоугольник 1"/>
          <p:cNvSpPr>
            <a:spLocks noChangeArrowheads="1"/>
          </p:cNvSpPr>
          <p:nvPr/>
        </p:nvSpPr>
        <p:spPr bwMode="auto">
          <a:xfrm>
            <a:off x="6586582" y="497887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3" name="Прямоугольник 6"/>
          <p:cNvSpPr>
            <a:spLocks noChangeArrowheads="1"/>
          </p:cNvSpPr>
          <p:nvPr/>
        </p:nvSpPr>
        <p:spPr bwMode="auto">
          <a:xfrm>
            <a:off x="6946945" y="4978873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b</a:t>
            </a:r>
            <a:endParaRPr lang="ru-RU" sz="1600"/>
          </a:p>
        </p:txBody>
      </p:sp>
      <p:sp>
        <p:nvSpPr>
          <p:cNvPr id="6154" name="Прямоугольник 8"/>
          <p:cNvSpPr>
            <a:spLocks noChangeArrowheads="1"/>
          </p:cNvSpPr>
          <p:nvPr/>
        </p:nvSpPr>
        <p:spPr bwMode="auto">
          <a:xfrm>
            <a:off x="7305720" y="4978873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55" name="Прямоугольник 1"/>
          <p:cNvSpPr>
            <a:spLocks noChangeArrowheads="1"/>
          </p:cNvSpPr>
          <p:nvPr/>
        </p:nvSpPr>
        <p:spPr bwMode="auto">
          <a:xfrm>
            <a:off x="6580232" y="426926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6156" name="Прямоугольник 6"/>
          <p:cNvSpPr>
            <a:spLocks noChangeArrowheads="1"/>
          </p:cNvSpPr>
          <p:nvPr/>
        </p:nvSpPr>
        <p:spPr bwMode="auto">
          <a:xfrm>
            <a:off x="6940595" y="426926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7" name="Прямоугольник 8"/>
          <p:cNvSpPr>
            <a:spLocks noChangeArrowheads="1"/>
          </p:cNvSpPr>
          <p:nvPr/>
        </p:nvSpPr>
        <p:spPr bwMode="auto">
          <a:xfrm>
            <a:off x="7299370" y="4269260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8" name="Прямоугольник 1"/>
          <p:cNvSpPr>
            <a:spLocks noChangeArrowheads="1"/>
          </p:cNvSpPr>
          <p:nvPr/>
        </p:nvSpPr>
        <p:spPr bwMode="auto">
          <a:xfrm>
            <a:off x="6580232" y="533764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59" name="Прямоугольник 6"/>
          <p:cNvSpPr>
            <a:spLocks noChangeArrowheads="1"/>
          </p:cNvSpPr>
          <p:nvPr/>
        </p:nvSpPr>
        <p:spPr bwMode="auto">
          <a:xfrm>
            <a:off x="7933530" y="4655022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6160" name="Прямоугольник 8"/>
          <p:cNvSpPr>
            <a:spLocks noChangeArrowheads="1"/>
          </p:cNvSpPr>
          <p:nvPr/>
        </p:nvSpPr>
        <p:spPr bwMode="auto">
          <a:xfrm>
            <a:off x="7299370" y="5337648"/>
            <a:ext cx="3603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a</a:t>
            </a:r>
            <a:endParaRPr lang="ru-RU" sz="1600" dirty="0"/>
          </a:p>
        </p:txBody>
      </p:sp>
      <p:sp>
        <p:nvSpPr>
          <p:cNvPr id="6161" name="Прямоугольник 8"/>
          <p:cNvSpPr>
            <a:spLocks noChangeArrowheads="1"/>
          </p:cNvSpPr>
          <p:nvPr/>
        </p:nvSpPr>
        <p:spPr bwMode="auto">
          <a:xfrm>
            <a:off x="7637507" y="4628035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62" name="Прямоугольник 8"/>
          <p:cNvSpPr>
            <a:spLocks noChangeArrowheads="1"/>
          </p:cNvSpPr>
          <p:nvPr/>
        </p:nvSpPr>
        <p:spPr bwMode="auto">
          <a:xfrm>
            <a:off x="7637507" y="497887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c</a:t>
            </a:r>
            <a:endParaRPr lang="ru-RU" sz="1600"/>
          </a:p>
        </p:txBody>
      </p:sp>
      <p:sp>
        <p:nvSpPr>
          <p:cNvPr id="6163" name="Прямоугольник 8"/>
          <p:cNvSpPr>
            <a:spLocks noChangeArrowheads="1"/>
          </p:cNvSpPr>
          <p:nvPr/>
        </p:nvSpPr>
        <p:spPr bwMode="auto">
          <a:xfrm>
            <a:off x="7631157" y="4269260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64" name="Прямоугольник 8"/>
          <p:cNvSpPr>
            <a:spLocks noChangeArrowheads="1"/>
          </p:cNvSpPr>
          <p:nvPr/>
        </p:nvSpPr>
        <p:spPr bwMode="auto">
          <a:xfrm>
            <a:off x="7631157" y="5337648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/>
              <a:t>a</a:t>
            </a:r>
            <a:endParaRPr lang="ru-RU" sz="1600"/>
          </a:p>
        </p:txBody>
      </p:sp>
      <p:sp>
        <p:nvSpPr>
          <p:cNvPr id="6165" name="TextBox 2"/>
          <p:cNvSpPr txBox="1">
            <a:spLocks noChangeArrowheads="1"/>
          </p:cNvSpPr>
          <p:nvPr/>
        </p:nvSpPr>
        <p:spPr bwMode="auto">
          <a:xfrm>
            <a:off x="5518195" y="4221635"/>
            <a:ext cx="101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6" name="TextBox 41"/>
          <p:cNvSpPr txBox="1">
            <a:spLocks noChangeArrowheads="1"/>
          </p:cNvSpPr>
          <p:nvPr/>
        </p:nvSpPr>
        <p:spPr bwMode="auto">
          <a:xfrm>
            <a:off x="8147611" y="4106986"/>
            <a:ext cx="1012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7" name="TextBox 42"/>
          <p:cNvSpPr txBox="1">
            <a:spLocks noChangeArrowheads="1"/>
          </p:cNvSpPr>
          <p:nvPr/>
        </p:nvSpPr>
        <p:spPr bwMode="auto">
          <a:xfrm rot="2700000">
            <a:off x="8177783" y="6023927"/>
            <a:ext cx="1012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/>
              <a:t>...</a:t>
            </a:r>
            <a:endParaRPr lang="ru-RU" sz="3200" dirty="0"/>
          </a:p>
        </p:txBody>
      </p:sp>
      <p:sp>
        <p:nvSpPr>
          <p:cNvPr id="6168" name="TextBox 43"/>
          <p:cNvSpPr txBox="1">
            <a:spLocks noChangeArrowheads="1"/>
          </p:cNvSpPr>
          <p:nvPr/>
        </p:nvSpPr>
        <p:spPr bwMode="auto">
          <a:xfrm rot="18900000">
            <a:off x="5573757" y="5764685"/>
            <a:ext cx="101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...</a:t>
            </a:r>
            <a:endParaRPr lang="ru-RU" sz="3200"/>
          </a:p>
        </p:txBody>
      </p:sp>
      <p:sp>
        <p:nvSpPr>
          <p:cNvPr id="31" name="Прямоугольник 1"/>
          <p:cNvSpPr>
            <a:spLocks noChangeArrowheads="1"/>
          </p:cNvSpPr>
          <p:nvPr/>
        </p:nvSpPr>
        <p:spPr bwMode="auto">
          <a:xfrm>
            <a:off x="692639" y="4391509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a</a:t>
            </a:r>
            <a:endParaRPr lang="ru-RU" sz="1600" dirty="0"/>
          </a:p>
        </p:txBody>
      </p:sp>
      <p:sp>
        <p:nvSpPr>
          <p:cNvPr id="32" name="Прямоугольник 1"/>
          <p:cNvSpPr>
            <a:spLocks noChangeArrowheads="1"/>
          </p:cNvSpPr>
          <p:nvPr/>
        </p:nvSpPr>
        <p:spPr bwMode="auto">
          <a:xfrm>
            <a:off x="1053001" y="4397008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33" name="Прямоугольник 1"/>
          <p:cNvSpPr>
            <a:spLocks noChangeArrowheads="1"/>
          </p:cNvSpPr>
          <p:nvPr/>
        </p:nvSpPr>
        <p:spPr bwMode="auto">
          <a:xfrm>
            <a:off x="1411002" y="4393445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1771365" y="4391508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a</a:t>
            </a:r>
            <a:endParaRPr lang="ru-RU" sz="1600" dirty="0"/>
          </a:p>
        </p:txBody>
      </p:sp>
      <p:sp>
        <p:nvSpPr>
          <p:cNvPr id="36" name="Прямоугольник 1"/>
          <p:cNvSpPr>
            <a:spLocks noChangeArrowheads="1"/>
          </p:cNvSpPr>
          <p:nvPr/>
        </p:nvSpPr>
        <p:spPr bwMode="auto">
          <a:xfrm>
            <a:off x="2852421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37" name="Прямоугольник 1"/>
          <p:cNvSpPr>
            <a:spLocks noChangeArrowheads="1"/>
          </p:cNvSpPr>
          <p:nvPr/>
        </p:nvSpPr>
        <p:spPr bwMode="auto">
          <a:xfrm>
            <a:off x="2492058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/>
              <a:t>c</a:t>
            </a:r>
            <a:endParaRPr lang="ru-RU" sz="1600" dirty="0"/>
          </a:p>
        </p:txBody>
      </p:sp>
      <p:sp>
        <p:nvSpPr>
          <p:cNvPr id="41" name="Прямоугольник 1"/>
          <p:cNvSpPr>
            <a:spLocks noChangeArrowheads="1"/>
          </p:cNvSpPr>
          <p:nvPr/>
        </p:nvSpPr>
        <p:spPr bwMode="auto">
          <a:xfrm>
            <a:off x="2131695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1600" dirty="0" smtClean="0"/>
              <a:t>b</a:t>
            </a:r>
            <a:endParaRPr lang="ru-RU" sz="1600" dirty="0"/>
          </a:p>
        </p:txBody>
      </p:sp>
      <p:sp>
        <p:nvSpPr>
          <p:cNvPr id="43" name="Прямоугольник 1"/>
          <p:cNvSpPr>
            <a:spLocks noChangeArrowheads="1"/>
          </p:cNvSpPr>
          <p:nvPr/>
        </p:nvSpPr>
        <p:spPr bwMode="auto">
          <a:xfrm>
            <a:off x="3212784" y="4394625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44" name="Прямоугольник 1"/>
          <p:cNvSpPr>
            <a:spLocks noChangeArrowheads="1"/>
          </p:cNvSpPr>
          <p:nvPr/>
        </p:nvSpPr>
        <p:spPr bwMode="auto">
          <a:xfrm>
            <a:off x="248443" y="4398247"/>
            <a:ext cx="360363" cy="358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72820" y="3820306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= 1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6494474" y="3771870"/>
            <a:ext cx="14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 = 2</a:t>
            </a:r>
            <a:endParaRPr lang="ru-RU" sz="2400" dirty="0"/>
          </a:p>
        </p:txBody>
      </p:sp>
      <p:sp>
        <p:nvSpPr>
          <p:cNvPr id="49" name="Прямоугольник 6"/>
          <p:cNvSpPr>
            <a:spLocks noChangeArrowheads="1"/>
          </p:cNvSpPr>
          <p:nvPr/>
        </p:nvSpPr>
        <p:spPr bwMode="auto">
          <a:xfrm>
            <a:off x="7305720" y="5698011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0" name="Прямоугольник 6"/>
          <p:cNvSpPr>
            <a:spLocks noChangeArrowheads="1"/>
          </p:cNvSpPr>
          <p:nvPr/>
        </p:nvSpPr>
        <p:spPr bwMode="auto">
          <a:xfrm>
            <a:off x="7639095" y="5696422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1" name="Прямоугольник 6"/>
          <p:cNvSpPr>
            <a:spLocks noChangeArrowheads="1"/>
          </p:cNvSpPr>
          <p:nvPr/>
        </p:nvSpPr>
        <p:spPr bwMode="auto">
          <a:xfrm>
            <a:off x="7968224" y="5700489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2" name="Прямоугольник 6"/>
          <p:cNvSpPr>
            <a:spLocks noChangeArrowheads="1"/>
          </p:cNvSpPr>
          <p:nvPr/>
        </p:nvSpPr>
        <p:spPr bwMode="auto">
          <a:xfrm>
            <a:off x="7960506" y="5341714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3" name="Прямоугольник 6"/>
          <p:cNvSpPr>
            <a:spLocks noChangeArrowheads="1"/>
          </p:cNvSpPr>
          <p:nvPr/>
        </p:nvSpPr>
        <p:spPr bwMode="auto">
          <a:xfrm>
            <a:off x="7953199" y="4986810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p:sp>
        <p:nvSpPr>
          <p:cNvPr id="54" name="Прямоугольник 6"/>
          <p:cNvSpPr>
            <a:spLocks noChangeArrowheads="1"/>
          </p:cNvSpPr>
          <p:nvPr/>
        </p:nvSpPr>
        <p:spPr bwMode="auto">
          <a:xfrm>
            <a:off x="6946945" y="5345585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1600" dirty="0"/>
              <a:t>b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"/>
              <p:cNvSpPr>
                <a:spLocks noChangeArrowheads="1"/>
              </p:cNvSpPr>
              <p:nvPr/>
            </p:nvSpPr>
            <p:spPr bwMode="auto">
              <a:xfrm>
                <a:off x="361950" y="2620451"/>
                <a:ext cx="8786500" cy="1023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A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d-dimensional picture</a:t>
                </a:r>
                <a:r>
                  <a:rPr lang="en-US" sz="2000" b="0" dirty="0" smtClean="0"/>
                  <a:t> (or a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rectangular word</a:t>
                </a:r>
                <a:r>
                  <a:rPr lang="en-US" sz="2000" b="0" dirty="0" smtClean="0"/>
                  <a:t>) is a map </a:t>
                </a:r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0;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×…×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r>
                  <a:rPr lang="en-US" sz="2000" b="0" dirty="0" smtClean="0"/>
                  <a:t> d-tuple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000" b="0" dirty="0" smtClean="0"/>
                  <a:t>) is called </a:t>
                </a:r>
                <a:r>
                  <a:rPr lang="en-US" sz="2000" b="0" i="1" dirty="0" smtClean="0"/>
                  <a:t>size</a:t>
                </a:r>
                <a:r>
                  <a:rPr lang="en-US" sz="2000" b="0" dirty="0" smtClean="0"/>
                  <a:t> of x.</a:t>
                </a:r>
              </a:p>
              <a:p>
                <a:pPr algn="l" eaLnBrk="1" hangingPunct="1"/>
                <a:r>
                  <a:rPr lang="en-US" sz="2000" b="0" dirty="0" smtClean="0"/>
                  <a:t>We denote the set of all </a:t>
                </a:r>
                <a:r>
                  <a:rPr lang="en-US" sz="2000" b="0" dirty="0"/>
                  <a:t>d-dimensional </a:t>
                </a:r>
                <a:r>
                  <a:rPr lang="en-US" sz="2000" b="0" dirty="0" smtClean="0"/>
                  <a:t>pictures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7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50" y="2620451"/>
                <a:ext cx="8786500" cy="1023716"/>
              </a:xfrm>
              <a:prstGeom prst="rect">
                <a:avLst/>
              </a:prstGeom>
              <a:blipFill rotWithShape="1">
                <a:blip r:embed="rId3"/>
                <a:stretch>
                  <a:fillRect l="-693" t="-2381" b="-95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00536"/>
              </p:ext>
            </p:extLst>
          </p:nvPr>
        </p:nvGraphicFramePr>
        <p:xfrm>
          <a:off x="1006599" y="5371174"/>
          <a:ext cx="115050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6645" y="5551570"/>
                <a:ext cx="7163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 =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5" y="5551570"/>
                <a:ext cx="716357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154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131728" y="5559087"/>
                <a:ext cx="20058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; size(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) = (3; 2)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28" y="5559087"/>
                <a:ext cx="2005820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2432" t="-6061" r="-1824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 bwMode="auto">
          <a:xfrm>
            <a:off x="128464" y="5013797"/>
            <a:ext cx="51125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5241032" y="3820306"/>
            <a:ext cx="0" cy="24965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25301" y="5872738"/>
                <a:ext cx="20058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size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b="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) = 3 </a:t>
                </a:r>
                <a:r>
                  <a:rPr lang="en-US" sz="2000" b="0" dirty="0"/>
                  <a:t>size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/>
                  <a:t>(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/>
                  <a:t>) = </a:t>
                </a:r>
                <a:r>
                  <a:rPr lang="en-US" sz="2000" b="0" dirty="0" smtClean="0"/>
                  <a:t>2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01" y="5872738"/>
                <a:ext cx="2005820" cy="707886"/>
              </a:xfrm>
              <a:prstGeom prst="rect">
                <a:avLst/>
              </a:prstGeom>
              <a:blipFill rotWithShape="1">
                <a:blip r:embed="rId6"/>
                <a:stretch>
                  <a:fillRect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Прямоугольник 21"/>
          <p:cNvSpPr>
            <a:spLocks noChangeArrowheads="1"/>
          </p:cNvSpPr>
          <p:nvPr/>
        </p:nvSpPr>
        <p:spPr bwMode="auto">
          <a:xfrm>
            <a:off x="361950" y="1371600"/>
            <a:ext cx="3062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0" dirty="0"/>
              <a:t>Let A be a finite alphabet.</a:t>
            </a:r>
            <a:endParaRPr lang="ru-RU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22"/>
              <p:cNvSpPr>
                <a:spLocks noChangeArrowheads="1"/>
              </p:cNvSpPr>
              <p:nvPr/>
            </p:nvSpPr>
            <p:spPr bwMode="auto">
              <a:xfrm>
                <a:off x="428625" y="1758950"/>
                <a:ext cx="7891327" cy="405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0" dirty="0" smtClean="0"/>
                  <a:t>An </a:t>
                </a:r>
                <a:r>
                  <a:rPr lang="en-US" sz="2000" b="0" i="1" dirty="0">
                    <a:solidFill>
                      <a:srgbClr val="00B0F0"/>
                    </a:solidFill>
                  </a:rPr>
                  <a:t>array</a:t>
                </a:r>
                <a:r>
                  <a:rPr lang="en-US" sz="2000" b="0" dirty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000" b="0" i="1" dirty="0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 smtClean="0"/>
                  <a:t>(or a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d-dimensional infinite word</a:t>
                </a:r>
                <a:r>
                  <a:rPr lang="en-US" sz="2000" b="0" dirty="0" smtClean="0"/>
                  <a:t>) is </a:t>
                </a:r>
                <a:r>
                  <a:rPr lang="en-US" sz="2000" b="0" dirty="0"/>
                  <a:t>a map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𝑇</m:t>
                    </m:r>
                    <m:r>
                      <a:rPr lang="en-US" sz="2000" b="0" i="1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20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dirty="0">
                        <a:latin typeface="Cambria Math"/>
                      </a:rPr>
                      <m:t> </m:t>
                    </m:r>
                    <m:r>
                      <a:rPr lang="en-US" sz="2000" b="0" i="1" dirty="0">
                        <a:latin typeface="Cambria Math"/>
                      </a:rPr>
                      <m:t>𝐴</m:t>
                    </m:r>
                    <m:r>
                      <a:rPr lang="en-US" sz="2000" b="0" i="1" dirty="0">
                        <a:latin typeface="Cambria Math"/>
                      </a:rPr>
                      <m:t>.</m:t>
                    </m:r>
                  </m:oMath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58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625" y="1758950"/>
                <a:ext cx="7891327" cy="405624"/>
              </a:xfrm>
              <a:prstGeom prst="rect">
                <a:avLst/>
              </a:prstGeom>
              <a:blipFill rotWithShape="1">
                <a:blip r:embed="rId7"/>
                <a:stretch>
                  <a:fillRect l="-772" t="-6061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469031" y="2210438"/>
                <a:ext cx="3931717" cy="405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b="0" dirty="0" smtClean="0"/>
                  <a:t> can be viewed as a tiling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dirty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31" y="2210438"/>
                <a:ext cx="3931717" cy="405624"/>
              </a:xfrm>
              <a:prstGeom prst="rect">
                <a:avLst/>
              </a:prstGeom>
              <a:blipFill rotWithShape="1">
                <a:blip r:embed="rId8"/>
                <a:stretch>
                  <a:fillRect t="-6061" r="-1240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1/10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34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Translation group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8464" y="1412776"/>
                <a:ext cx="8183686" cy="134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Induction on dimension.</a:t>
                </a:r>
              </a:p>
              <a:p>
                <a:pPr algn="l"/>
                <a:r>
                  <a:rPr lang="en-US" sz="2000" b="0" dirty="0" smtClean="0"/>
                  <a:t>standard basis: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algn="l"/>
                <a:r>
                  <a:rPr lang="en-US" sz="2000" b="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∊</m:t>
                    </m:r>
                  </m:oMath>
                </a14:m>
                <a:r>
                  <a:rPr lang="en-US" sz="2000" b="0" dirty="0" smtClean="0"/>
                  <a:t> translation group,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</a:t>
                </a:r>
                <a:r>
                  <a:rPr lang="en-US" sz="2000" b="0" dirty="0"/>
                  <a:t>are linearly </a:t>
                </a:r>
                <a:r>
                  <a:rPr lang="en-US" sz="2000" b="0" dirty="0" smtClean="0"/>
                  <a:t>independent.</a:t>
                </a:r>
              </a:p>
              <a:p>
                <a:pPr algn="l"/>
                <a:r>
                  <a:rPr lang="en-US" sz="2000" b="0" dirty="0" smtClean="0"/>
                  <a:t>WLOG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0" dirty="0" smtClean="0"/>
                  <a:t> is basis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1412776"/>
                <a:ext cx="8183686" cy="1349793"/>
              </a:xfrm>
              <a:prstGeom prst="rect">
                <a:avLst/>
              </a:prstGeom>
              <a:blipFill rotWithShape="1">
                <a:blip r:embed="rId2"/>
                <a:stretch>
                  <a:fillRect l="-745" t="-181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8464" y="2762569"/>
                <a:ext cx="81836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>
                    <a:solidFill>
                      <a:srgbClr val="00B0F0"/>
                    </a:solidFill>
                  </a:rPr>
                  <a:t>Question: </a:t>
                </a:r>
                <a:r>
                  <a:rPr lang="en-US" sz="2000" b="0" dirty="0" smtClean="0"/>
                  <a:t>does the translation group intersect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 smtClean="0"/>
                  <a:t>?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4" y="2762569"/>
                <a:ext cx="8183686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45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2872" y="3304944"/>
                <a:ext cx="81836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We construct a (d-k)-dimensional primitive morphic system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dirty="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rans</m:t>
                    </m:r>
                    <m:r>
                      <a:rPr lang="en-US" sz="2000" b="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000" b="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′)=</m:t>
                    </m:r>
                    <m:r>
                      <a:rPr lang="en-US" sz="2000" b="0" i="1" smtClean="0">
                        <a:latin typeface="Cambria Math"/>
                      </a:rPr>
                      <m:t>𝑠𝑝𝑎𝑛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⋂</m:t>
                    </m:r>
                    <m:r>
                      <m:rPr>
                        <m:sty m:val="p"/>
                      </m:rPr>
                      <a:rPr lang="en-US" sz="2000" b="0" dirty="0">
                        <a:latin typeface="Cambria Math"/>
                      </a:rPr>
                      <m:t>Trans</m:t>
                    </m:r>
                    <m:d>
                      <m:dPr>
                        <m:ctrlPr>
                          <a:rPr lang="en-US" sz="2000" b="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dirty="0" smtClean="0">
                            <a:latin typeface="Cambria Math"/>
                            <a:ea typeface="Cambria Math"/>
                          </a:rPr>
                          <m:t>φ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2" y="3304944"/>
                <a:ext cx="8183686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45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34107" y="4581128"/>
            <a:ext cx="818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/>
              <a:t>Thank you!</a:t>
            </a:r>
            <a:endParaRPr lang="ru-RU" sz="2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10/10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274360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Rectangular words and </a:t>
            </a:r>
            <a:r>
              <a:rPr lang="en-US" sz="2800" b="0" dirty="0" err="1" smtClean="0"/>
              <a:t>morphisms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A d-dimensional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morphism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is a map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 </a:t>
                </a:r>
              </a:p>
              <a:p>
                <a:pPr algn="l" eaLnBrk="1" hangingPunct="1"/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𝐵</m:t>
                    </m:r>
                    <m:r>
                      <a:rPr lang="en-US" sz="2000" b="0" i="1">
                        <a:latin typeface="Cambria Math"/>
                      </a:rPr>
                      <m:t>=</m:t>
                    </m:r>
                    <m:r>
                      <a:rPr lang="en-US" sz="2000" b="0" i="1">
                        <a:latin typeface="Cambria Math"/>
                      </a:rPr>
                      <m:t>𝐴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it is called a 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substitution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717" t="-28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2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9374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Rectangular words and </a:t>
            </a:r>
            <a:r>
              <a:rPr lang="en-US" sz="2800" b="0" dirty="0" err="1" smtClean="0"/>
              <a:t>morphisms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A d-dimensional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morphism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is a map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 </a:t>
                </a:r>
              </a:p>
              <a:p>
                <a:pPr algn="l" eaLnBrk="1" hangingPunct="1"/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𝐵</m:t>
                    </m:r>
                    <m:r>
                      <a:rPr lang="en-US" sz="2000" b="0" i="1">
                        <a:latin typeface="Cambria Math"/>
                      </a:rPr>
                      <m:t>=</m:t>
                    </m:r>
                    <m:r>
                      <a:rPr lang="en-US" sz="2000" b="0" i="1">
                        <a:latin typeface="Cambria Math"/>
                      </a:rPr>
                      <m:t>𝐴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it is called a 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substitution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717" t="-28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287" y="1700808"/>
                <a:ext cx="93926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Suppose x to be a rectangular word. Image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/>
                  <a:t> is </a:t>
                </a:r>
                <a:r>
                  <a:rPr lang="en-US" sz="2000" b="0" dirty="0" smtClean="0"/>
                  <a:t>said to be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well-defined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if </a:t>
                </a:r>
                <a:r>
                  <a:rPr lang="en-US" sz="2000" b="0" dirty="0"/>
                  <a:t>images of adjacent letters can </a:t>
                </a:r>
                <a:r>
                  <a:rPr lang="en-US" sz="2000" b="0" dirty="0" smtClean="0"/>
                  <a:t>be arranged in the same order </a:t>
                </a:r>
                <a:r>
                  <a:rPr lang="en-US" sz="2000" b="0" dirty="0"/>
                  <a:t>side-to-side without </a:t>
                </a:r>
                <a:r>
                  <a:rPr lang="en-US" sz="2000" b="0" dirty="0" smtClean="0"/>
                  <a:t>overlaps and holes.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7" y="1700808"/>
                <a:ext cx="9392635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649" t="-2395" r="-389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803" y="2636912"/>
                <a:ext cx="8856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More precisely, if two letters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000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 have the same i-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position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ru-RU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ru-RU" sz="2000" b="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ru-RU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000" b="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should have the same i-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component of size.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3" y="2636912"/>
                <a:ext cx="885698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57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9287" y="3344798"/>
            <a:ext cx="4198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rgbClr val="0070C0"/>
                </a:solidFill>
              </a:rPr>
              <a:t>Example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en-US" b="0" dirty="0" smtClean="0"/>
              <a:t>(from </a:t>
            </a:r>
            <a:r>
              <a:rPr lang="en-US" b="0" dirty="0" err="1" smtClean="0"/>
              <a:t>Charlier</a:t>
            </a:r>
            <a:r>
              <a:rPr lang="en-US" b="0" dirty="0" smtClean="0"/>
              <a:t>, </a:t>
            </a:r>
            <a:r>
              <a:rPr lang="en-US" b="0" dirty="0" err="1" smtClean="0"/>
              <a:t>Karki</a:t>
            </a:r>
            <a:r>
              <a:rPr lang="en-US" b="0" dirty="0" smtClean="0"/>
              <a:t>, and </a:t>
            </a:r>
            <a:r>
              <a:rPr lang="en-US" b="0" dirty="0" err="1" smtClean="0"/>
              <a:t>Rigo</a:t>
            </a:r>
            <a:r>
              <a:rPr lang="en-US" b="0" dirty="0" smtClean="0"/>
              <a:t> article)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" y="3905673"/>
                <a:ext cx="3656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Consider the map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000" b="0" dirty="0" smtClean="0"/>
                  <a:t> given by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905673"/>
                <a:ext cx="3656857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154" r="-833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38051" y="3890534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51" y="3890534"/>
                <a:ext cx="4700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61896"/>
              </p:ext>
            </p:extLst>
          </p:nvPr>
        </p:nvGraphicFramePr>
        <p:xfrm>
          <a:off x="4254277" y="3719749"/>
          <a:ext cx="7670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71048"/>
              </p:ext>
            </p:extLst>
          </p:nvPr>
        </p:nvGraphicFramePr>
        <p:xfrm>
          <a:off x="3618724" y="3934943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3472" y="3905673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23432" y="3905673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432" y="3905673"/>
                <a:ext cx="4700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8574"/>
              </p:ext>
            </p:extLst>
          </p:nvPr>
        </p:nvGraphicFramePr>
        <p:xfrm>
          <a:off x="5939658" y="3734888"/>
          <a:ext cx="3835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88270"/>
              </p:ext>
            </p:extLst>
          </p:nvPr>
        </p:nvGraphicFramePr>
        <p:xfrm>
          <a:off x="5304105" y="3950082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97814" y="392081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84180" y="3905673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80" y="3905673"/>
                <a:ext cx="4700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88642"/>
              </p:ext>
            </p:extLst>
          </p:nvPr>
        </p:nvGraphicFramePr>
        <p:xfrm>
          <a:off x="7342597" y="3935447"/>
          <a:ext cx="7670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30572"/>
              </p:ext>
            </p:extLst>
          </p:nvPr>
        </p:nvGraphicFramePr>
        <p:xfrm>
          <a:off x="6664853" y="3950082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09601" y="392081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706524" y="392183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524" y="3921835"/>
                <a:ext cx="4700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986530"/>
              </p:ext>
            </p:extLst>
          </p:nvPr>
        </p:nvGraphicFramePr>
        <p:xfrm>
          <a:off x="9073351" y="3951609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098844"/>
              </p:ext>
            </p:extLst>
          </p:nvPr>
        </p:nvGraphicFramePr>
        <p:xfrm>
          <a:off x="8387197" y="3966244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474324" y="3943626"/>
            <a:ext cx="25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189" y="4803563"/>
            <a:ext cx="70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If</a:t>
            </a:r>
            <a:endParaRPr lang="ru-RU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2430" y="4803563"/>
                <a:ext cx="662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30" y="4803563"/>
                <a:ext cx="66281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017611"/>
              </p:ext>
            </p:extLst>
          </p:nvPr>
        </p:nvGraphicFramePr>
        <p:xfrm>
          <a:off x="1305240" y="4632778"/>
          <a:ext cx="7670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13691" y="4806698"/>
                <a:ext cx="48394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 is well-defined and given by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1" y="4806698"/>
                <a:ext cx="4839492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385" t="-615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692657" y="4788402"/>
                <a:ext cx="1053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57" y="4788402"/>
                <a:ext cx="105304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60139"/>
              </p:ext>
            </p:extLst>
          </p:nvPr>
        </p:nvGraphicFramePr>
        <p:xfrm>
          <a:off x="7654773" y="4450493"/>
          <a:ext cx="11792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94"/>
                <a:gridCol w="393094"/>
                <a:gridCol w="393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851282" y="4788402"/>
            <a:ext cx="70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.</a:t>
            </a:r>
            <a:endParaRPr lang="ru-RU" sz="2000" b="0" dirty="0"/>
          </a:p>
        </p:txBody>
      </p:sp>
      <p:sp>
        <p:nvSpPr>
          <p:cNvPr id="33" name="TextBox 32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2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Rectangular words and </a:t>
            </a:r>
            <a:r>
              <a:rPr lang="en-US" sz="2800" b="0" dirty="0" err="1" smtClean="0"/>
              <a:t>morphisms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287" y="1700808"/>
                <a:ext cx="939263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Suppose x to be a rectangular word. Image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/>
                  <a:t> is </a:t>
                </a:r>
                <a:r>
                  <a:rPr lang="en-US" sz="2000" b="0" dirty="0" smtClean="0"/>
                  <a:t>said to be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well-defined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if </a:t>
                </a:r>
                <a:r>
                  <a:rPr lang="en-US" sz="2000" b="0" dirty="0"/>
                  <a:t>images of adjacent letters can </a:t>
                </a:r>
                <a:r>
                  <a:rPr lang="en-US" sz="2000" b="0" dirty="0" smtClean="0"/>
                  <a:t>be arranged in the same order side-to-side without overlaps and holes.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7" y="1700808"/>
                <a:ext cx="9392635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649" t="-2395" r="-389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803" y="2636912"/>
                <a:ext cx="88569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More precisely, if two letters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sz="2000" b="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 smtClean="0"/>
                  <a:t> have the same i-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position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b="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ru-RU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ru-RU" sz="2000" b="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ru-RU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ru-RU" sz="2000" b="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should have the same i-</a:t>
                </a:r>
                <a:r>
                  <a:rPr lang="en-US" sz="2000" b="0" dirty="0" err="1" smtClean="0"/>
                  <a:t>th</a:t>
                </a:r>
                <a:r>
                  <a:rPr lang="en-US" sz="2000" b="0" dirty="0" smtClean="0"/>
                  <a:t> component of size.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3" y="2636912"/>
                <a:ext cx="885698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57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09287" y="3344798"/>
            <a:ext cx="41987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rgbClr val="0070C0"/>
                </a:solidFill>
              </a:rPr>
              <a:t>Example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pPr algn="l"/>
            <a:r>
              <a:rPr lang="en-US" b="0" dirty="0" smtClean="0"/>
              <a:t>(from </a:t>
            </a:r>
            <a:r>
              <a:rPr lang="en-US" b="0" dirty="0" err="1" smtClean="0"/>
              <a:t>Charlier</a:t>
            </a:r>
            <a:r>
              <a:rPr lang="en-US" b="0" dirty="0" smtClean="0"/>
              <a:t>, </a:t>
            </a:r>
            <a:r>
              <a:rPr lang="en-US" b="0" dirty="0" err="1" smtClean="0"/>
              <a:t>Karki</a:t>
            </a:r>
            <a:r>
              <a:rPr lang="en-US" b="0" dirty="0" smtClean="0"/>
              <a:t>, and </a:t>
            </a:r>
            <a:r>
              <a:rPr lang="en-US" b="0" dirty="0" err="1" smtClean="0"/>
              <a:t>Rigo</a:t>
            </a:r>
            <a:r>
              <a:rPr lang="en-US" b="0" dirty="0" smtClean="0"/>
              <a:t> article)</a:t>
            </a:r>
            <a:endParaRPr lang="ru-RU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" y="3905673"/>
                <a:ext cx="36568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Consider the map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000" b="0" dirty="0" smtClean="0"/>
                  <a:t> given by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905673"/>
                <a:ext cx="3656857" cy="400110"/>
              </a:xfrm>
              <a:prstGeom prst="rect">
                <a:avLst/>
              </a:prstGeom>
              <a:blipFill rotWithShape="1">
                <a:blip r:embed="rId6"/>
                <a:stretch>
                  <a:fillRect t="-6154" r="-833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38051" y="3890534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051" y="3890534"/>
                <a:ext cx="4700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4705"/>
              </p:ext>
            </p:extLst>
          </p:nvPr>
        </p:nvGraphicFramePr>
        <p:xfrm>
          <a:off x="4254277" y="3719749"/>
          <a:ext cx="7670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39008"/>
              </p:ext>
            </p:extLst>
          </p:nvPr>
        </p:nvGraphicFramePr>
        <p:xfrm>
          <a:off x="3618724" y="3934943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3472" y="3905673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23432" y="3905673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432" y="3905673"/>
                <a:ext cx="47000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32516"/>
              </p:ext>
            </p:extLst>
          </p:nvPr>
        </p:nvGraphicFramePr>
        <p:xfrm>
          <a:off x="5939658" y="3734888"/>
          <a:ext cx="3835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764164"/>
              </p:ext>
            </p:extLst>
          </p:nvPr>
        </p:nvGraphicFramePr>
        <p:xfrm>
          <a:off x="5304105" y="3950082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97814" y="392081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84180" y="3905673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180" y="3905673"/>
                <a:ext cx="47000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81734"/>
              </p:ext>
            </p:extLst>
          </p:nvPr>
        </p:nvGraphicFramePr>
        <p:xfrm>
          <a:off x="7342597" y="3935447"/>
          <a:ext cx="76700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23649"/>
              </p:ext>
            </p:extLst>
          </p:nvPr>
        </p:nvGraphicFramePr>
        <p:xfrm>
          <a:off x="6664853" y="3950082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109601" y="392081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;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706524" y="3921835"/>
                <a:ext cx="470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524" y="3921835"/>
                <a:ext cx="47000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08824"/>
              </p:ext>
            </p:extLst>
          </p:nvPr>
        </p:nvGraphicFramePr>
        <p:xfrm>
          <a:off x="9073351" y="3951609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5492"/>
              </p:ext>
            </p:extLst>
          </p:nvPr>
        </p:nvGraphicFramePr>
        <p:xfrm>
          <a:off x="8387197" y="3966244"/>
          <a:ext cx="3835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474324" y="3943626"/>
            <a:ext cx="25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47189" y="4803563"/>
            <a:ext cx="70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If</a:t>
            </a:r>
            <a:endParaRPr lang="ru-RU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642430" y="4803563"/>
                <a:ext cx="6628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30" y="4803563"/>
                <a:ext cx="66281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671071"/>
              </p:ext>
            </p:extLst>
          </p:nvPr>
        </p:nvGraphicFramePr>
        <p:xfrm>
          <a:off x="1305240" y="4632778"/>
          <a:ext cx="7670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02"/>
                <a:gridCol w="3835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13691" y="4806698"/>
                <a:ext cx="48394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, then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b="0" dirty="0" smtClean="0"/>
                  <a:t> is well-defined and given by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691" y="4806698"/>
                <a:ext cx="4839492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1385" t="-6154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6692657" y="4788402"/>
                <a:ext cx="1053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57" y="4788402"/>
                <a:ext cx="1053045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56566"/>
              </p:ext>
            </p:extLst>
          </p:nvPr>
        </p:nvGraphicFramePr>
        <p:xfrm>
          <a:off x="7654773" y="4450493"/>
          <a:ext cx="117928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94"/>
                <a:gridCol w="393094"/>
                <a:gridCol w="39309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851282" y="4788402"/>
            <a:ext cx="707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/>
              <a:t>.</a:t>
            </a:r>
            <a:endParaRPr lang="ru-RU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4846" y="5517232"/>
                <a:ext cx="38008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But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en-US" sz="2000" b="0" dirty="0" smtClean="0"/>
                  <a:t> is not well-defined.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46" y="5517232"/>
                <a:ext cx="3800872" cy="400110"/>
              </a:xfrm>
              <a:prstGeom prst="rect">
                <a:avLst/>
              </a:prstGeom>
              <a:blipFill rotWithShape="1">
                <a:blip r:embed="rId14"/>
                <a:stretch>
                  <a:fillRect l="-1603" t="-6061" r="-1442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60088" y="5903950"/>
                <a:ext cx="9044786" cy="7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/>
                  <a:t> is well-defined </a:t>
                </a:r>
                <a:r>
                  <a:rPr lang="en-US" sz="2000" b="0" dirty="0" smtClean="0"/>
                  <a:t>for any integer k and letter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b="0" dirty="0" smtClean="0"/>
                  <a:t>,</a:t>
                </a:r>
                <a:r>
                  <a:rPr lang="ru-RU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ru-RU" sz="2000" b="0" dirty="0" smtClean="0"/>
                  <a:t> </a:t>
                </a:r>
                <a:r>
                  <a:rPr lang="en-US" sz="2000" b="0" dirty="0" smtClean="0"/>
                  <a:t>is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well-defined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for alphabet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000" b="0" dirty="0" smtClean="0"/>
                  <a:t>. This property of a substitution can be algorithmically checked.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8" y="5903950"/>
                <a:ext cx="9044786" cy="713400"/>
              </a:xfrm>
              <a:prstGeom prst="rect">
                <a:avLst/>
              </a:prstGeom>
              <a:blipFill rotWithShape="1">
                <a:blip r:embed="rId15"/>
                <a:stretch>
                  <a:fillRect l="-674" t="-3390" b="-13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2"/>
              <p:cNvSpPr>
                <a:spLocks noChangeArrowheads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A d-dimensional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morphism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is a map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. </a:t>
                </a:r>
              </a:p>
              <a:p>
                <a:pPr algn="l" eaLnBrk="1" hangingPunct="1"/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𝐵</m:t>
                    </m:r>
                    <m:r>
                      <a:rPr lang="en-US" sz="2000" b="0" i="1">
                        <a:latin typeface="Cambria Math"/>
                      </a:rPr>
                      <m:t>=</m:t>
                    </m:r>
                    <m:r>
                      <a:rPr lang="en-US" sz="2000" b="0" i="1">
                        <a:latin typeface="Cambria Math"/>
                      </a:rPr>
                      <m:t>𝐴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 it is called a </a:t>
                </a:r>
                <a:r>
                  <a:rPr lang="en-US" sz="2000" b="0" dirty="0" smtClean="0">
                    <a:solidFill>
                      <a:srgbClr val="00B0F0"/>
                    </a:solidFill>
                  </a:rPr>
                  <a:t>substitution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2000" b="0" dirty="0" smtClean="0"/>
                  <a:t> 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3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052736"/>
                <a:ext cx="9361040" cy="864096"/>
              </a:xfrm>
              <a:prstGeom prst="rect">
                <a:avLst/>
              </a:prstGeom>
              <a:blipFill rotWithShape="1">
                <a:blip r:embed="rId8"/>
                <a:stretch>
                  <a:fillRect l="-717" t="-28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2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3618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Primitive morphic systems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240884" y="1052736"/>
                <a:ext cx="9361040" cy="14401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In further: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is well defined for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∗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 smtClean="0"/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is well defined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∀</m:t>
                        </m:r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∊</m:t>
                    </m:r>
                    <m:r>
                      <a:rPr lang="en-US" sz="2000" b="0" i="1">
                        <a:latin typeface="Cambria Math"/>
                      </a:rPr>
                      <m:t>𝐴</m:t>
                    </m:r>
                    <m:r>
                      <a:rPr lang="en-US" sz="2000" b="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and all integer k. </a:t>
                </a:r>
              </a:p>
              <a:p>
                <a:pPr algn="l" eaLnBrk="1" hangingPunct="1"/>
                <a:r>
                  <a:rPr lang="en-US" sz="2000" b="0" dirty="0" smtClean="0"/>
                  <a:t>The set of </a:t>
                </a:r>
                <a:r>
                  <a:rPr lang="en-US" sz="2000" dirty="0" smtClean="0"/>
                  <a:t>all</a:t>
                </a:r>
                <a:r>
                  <a:rPr lang="en-US" sz="2000" b="0" dirty="0" smtClean="0"/>
                  <a:t> rectangle subwords of words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sz="2000" b="0" dirty="0" smtClean="0"/>
                  <a:t> is called 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language</a:t>
                </a:r>
                <a:r>
                  <a:rPr lang="en-US" sz="2000" b="0" i="1" dirty="0" smtClean="0"/>
                  <a:t> of morphic system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052736"/>
                <a:ext cx="9361040" cy="1440160"/>
              </a:xfrm>
              <a:prstGeom prst="rect">
                <a:avLst/>
              </a:prstGeom>
              <a:blipFill rotWithShape="1">
                <a:blip r:embed="rId3"/>
                <a:stretch>
                  <a:fillRect l="-717" t="-16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ChangeArrowheads="1"/>
              </p:cNvSpPr>
              <p:nvPr/>
            </p:nvSpPr>
            <p:spPr bwMode="auto">
              <a:xfrm>
                <a:off x="252116" y="2276872"/>
                <a:ext cx="9378015" cy="1310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/>
                  <a:t>Morphic system is said to be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primitive</a:t>
                </a:r>
                <a:r>
                  <a:rPr lang="en-US" sz="2000" b="0" dirty="0">
                    <a:solidFill>
                      <a:srgbClr val="00B0F0"/>
                    </a:solidFill>
                  </a:rPr>
                  <a:t> </a:t>
                </a:r>
                <a:r>
                  <a:rPr lang="en-US" sz="20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∀</m:t>
                        </m:r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∊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latin typeface="Cambria Math"/>
                      </a:rPr>
                      <m:t>𝑘</m:t>
                    </m:r>
                    <m:r>
                      <a:rPr lang="ru-RU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0" dirty="0" smtClean="0"/>
                  <a:t>such that iteration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contains all letters of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NB </a:t>
                </a:r>
                <a:r>
                  <a:rPr lang="en-US" sz="2000" b="0" dirty="0" smtClean="0"/>
                  <a:t>If we consider language of a primitive system, we may consider h is non-erasing.</a:t>
                </a:r>
              </a:p>
              <a:p>
                <a:pPr algn="l" eaLnBrk="1" hangingPunct="1"/>
                <a:endParaRPr lang="en-US" sz="2000" b="0" dirty="0" smtClean="0"/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16" y="2276872"/>
                <a:ext cx="9378015" cy="1310021"/>
              </a:xfrm>
              <a:prstGeom prst="rect">
                <a:avLst/>
              </a:prstGeom>
              <a:blipFill rotWithShape="1">
                <a:blip r:embed="rId4"/>
                <a:stretch>
                  <a:fillRect l="-650" t="-1869" b="-9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3303" y="3502849"/>
                <a:ext cx="84969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There exists an infinite d-dimensional word T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2000" b="0" dirty="0" smtClean="0"/>
                  <a:t>) such that the set of finite subwords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b="0" dirty="0" smtClean="0"/>
                  <a:t> is language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.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03" y="3502849"/>
                <a:ext cx="8496944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789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1862" y="4077072"/>
                <a:ext cx="9020598" cy="71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>
                    <a:solidFill>
                      <a:srgbClr val="00B0F0"/>
                    </a:solidFill>
                  </a:rPr>
                  <a:t>Problem</a:t>
                </a:r>
                <a:r>
                  <a:rPr lang="en-US" sz="2000" b="0" dirty="0" smtClean="0"/>
                  <a:t> To find the translation group </a:t>
                </a:r>
                <a:r>
                  <a:rPr lang="en-US" sz="2000" b="0" dirty="0"/>
                  <a:t>(subgroup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000" b="0" dirty="0"/>
                  <a:t>) </a:t>
                </a:r>
                <a:r>
                  <a:rPr lang="en-US" sz="2000" b="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𝑇𝑟𝑎𝑛𝑠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for given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en-US" sz="2000" b="0" dirty="0" smtClean="0"/>
                  <a:t>.</a:t>
                </a:r>
                <a:r>
                  <a:rPr lang="en-US" sz="2000" b="0" dirty="0"/>
                  <a:t> </a:t>
                </a:r>
                <a:endParaRPr lang="ru-RU" sz="20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62" y="4077072"/>
                <a:ext cx="9020598" cy="713400"/>
              </a:xfrm>
              <a:prstGeom prst="rect">
                <a:avLst/>
              </a:prstGeom>
              <a:blipFill rotWithShape="1">
                <a:blip r:embed="rId6"/>
                <a:stretch>
                  <a:fillRect l="-744" t="-3419" r="-270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82252"/>
              </p:ext>
            </p:extLst>
          </p:nvPr>
        </p:nvGraphicFramePr>
        <p:xfrm>
          <a:off x="1640632" y="4581128"/>
          <a:ext cx="2213148" cy="18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64"/>
                <a:gridCol w="316164"/>
                <a:gridCol w="316164"/>
                <a:gridCol w="316164"/>
                <a:gridCol w="316164"/>
                <a:gridCol w="316164"/>
                <a:gridCol w="316164"/>
              </a:tblGrid>
              <a:tr h="368600"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860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6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/>
              <a:t>3/10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457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Primitive morphic systems – some properties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"/>
              <p:cNvSpPr>
                <a:spLocks noChangeArrowheads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Morphic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is primitive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b="0" dirty="0" smtClean="0"/>
                  <a:t> there exist d-tuple of </a:t>
                </a:r>
                <a:r>
                  <a:rPr lang="en-US" sz="2000" b="0" dirty="0" err="1" smtClean="0"/>
                  <a:t>reals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∀</m:t>
                        </m:r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∊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𝑠𝑖𝑧𝑒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))&lt;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/>
                  <a:t> holds true for all integer k.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blipFill rotWithShape="1">
                <a:blip r:embed="rId3"/>
                <a:stretch>
                  <a:fillRect l="-717" t="-1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In further we call the d-tuple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growth type</a:t>
                </a:r>
                <a:r>
                  <a:rPr lang="en-US" sz="2000" b="0" dirty="0" smtClean="0"/>
                  <a:t> of system and denote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,…,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)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/>
                <a:r>
                  <a:rPr lang="en-US" sz="2000" b="0" dirty="0" smtClean="0"/>
                  <a:t>We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000" b="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blipFill rotWithShape="1">
                <a:blip r:embed="rId4"/>
                <a:stretch>
                  <a:fillRect l="-863" t="-2235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4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36931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750" y="142875"/>
            <a:ext cx="7772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en-US" sz="2800" b="0" dirty="0" smtClean="0"/>
              <a:t>Primitive morphic systems – some properties</a:t>
            </a:r>
            <a:endParaRPr lang="en-US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"/>
              <p:cNvSpPr>
                <a:spLocks noChangeArrowheads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US" sz="2000" b="0" dirty="0" smtClean="0">
                    <a:solidFill>
                      <a:srgbClr val="00B0F0"/>
                    </a:solidFill>
                  </a:rPr>
                  <a:t>Lemma</a:t>
                </a:r>
                <a:r>
                  <a:rPr lang="en-US" sz="2000" b="0" dirty="0" smtClean="0"/>
                  <a:t> Morphic system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,  </m:t>
                        </m:r>
                        <m:r>
                          <a:rPr lang="en-US" sz="2000" b="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2000" b="0" dirty="0" smtClean="0"/>
                  <a:t> is primitive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000" b="0" dirty="0" smtClean="0"/>
                  <a:t> there exist d-tuple of </a:t>
                </a:r>
                <a:r>
                  <a:rPr lang="en-US" sz="2000" b="0" dirty="0" err="1" smtClean="0"/>
                  <a:t>reals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and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000" b="0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∀</m:t>
                        </m:r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∊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sz="2000" b="0" dirty="0" smtClean="0"/>
              </a:p>
              <a:p>
                <a:pPr algn="l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𝑠𝑖𝑧𝑒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h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sz="2000" b="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))&lt;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𝑚𝑖𝑛</m:t>
                        </m:r>
                      </m:sub>
                    </m:sSub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/>
                  <a:t> holds true for all integer k.</a:t>
                </a:r>
              </a:p>
              <a:p>
                <a:pPr algn="l" eaLnBrk="1" hangingPunct="1"/>
                <a:r>
                  <a:rPr lang="en-US" sz="2000" b="0" dirty="0" smtClean="0"/>
                  <a:t> 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884" y="1268760"/>
                <a:ext cx="9361040" cy="1368152"/>
              </a:xfrm>
              <a:prstGeom prst="rect">
                <a:avLst/>
              </a:prstGeom>
              <a:blipFill rotWithShape="1">
                <a:blip r:embed="rId3"/>
                <a:stretch>
                  <a:fillRect l="-717" t="-1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0" dirty="0" smtClean="0"/>
                  <a:t>In further we call the d-tuple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(</m:t>
                        </m:r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,..,</m:t>
                    </m:r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sz="2000" b="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0" dirty="0" smtClean="0"/>
                  <a:t> the </a:t>
                </a:r>
                <a:r>
                  <a:rPr lang="en-US" sz="2000" b="0" i="1" dirty="0" smtClean="0">
                    <a:solidFill>
                      <a:srgbClr val="00B0F0"/>
                    </a:solidFill>
                  </a:rPr>
                  <a:t>growth type</a:t>
                </a:r>
                <a:r>
                  <a:rPr lang="en-US" sz="2000" b="0" dirty="0" smtClean="0"/>
                  <a:t> of system and denote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,…,</a:t>
                </a: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000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)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b/>
                      <m:sup>
                        <m:r>
                          <a:rPr lang="en-US" sz="2000" b="0" i="1">
                            <a:latin typeface="Cambria Math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000" b="0" dirty="0" smtClean="0"/>
                  <a:t>.</a:t>
                </a:r>
              </a:p>
              <a:p>
                <a:pPr algn="l"/>
                <a:r>
                  <a:rPr lang="en-US" sz="2000" b="0" dirty="0" smtClean="0"/>
                  <a:t>We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sz="2000" b="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latin typeface="Cambria Math"/>
                      </a:rPr>
                      <m:t>𝑙</m:t>
                    </m:r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</a:rPr>
                      <m:t>𝑑</m:t>
                    </m:r>
                    <m:r>
                      <a:rPr lang="en-US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8" y="2226410"/>
                <a:ext cx="7067669" cy="1090363"/>
              </a:xfrm>
              <a:prstGeom prst="rect">
                <a:avLst/>
              </a:prstGeom>
              <a:blipFill rotWithShape="1">
                <a:blip r:embed="rId4"/>
                <a:stretch>
                  <a:fillRect l="-863" t="-2235" b="-9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26564"/>
              </p:ext>
            </p:extLst>
          </p:nvPr>
        </p:nvGraphicFramePr>
        <p:xfrm>
          <a:off x="9122425" y="1540823"/>
          <a:ext cx="576064" cy="55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58518"/>
              </p:ext>
            </p:extLst>
          </p:nvPr>
        </p:nvGraphicFramePr>
        <p:xfrm>
          <a:off x="8607929" y="1709362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821058" y="1649330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058" y="1649330"/>
                <a:ext cx="41389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92238"/>
              </p:ext>
            </p:extLst>
          </p:nvPr>
        </p:nvGraphicFramePr>
        <p:xfrm>
          <a:off x="8308711" y="2201797"/>
          <a:ext cx="576064" cy="55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047893"/>
              </p:ext>
            </p:extLst>
          </p:nvPr>
        </p:nvGraphicFramePr>
        <p:xfrm>
          <a:off x="7794215" y="2370336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007344" y="2310304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344" y="2310304"/>
                <a:ext cx="4138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41398"/>
              </p:ext>
            </p:extLst>
          </p:nvPr>
        </p:nvGraphicFramePr>
        <p:xfrm>
          <a:off x="7185986" y="2963392"/>
          <a:ext cx="576064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62588"/>
              </p:ext>
            </p:extLst>
          </p:nvPr>
        </p:nvGraphicFramePr>
        <p:xfrm>
          <a:off x="6662170" y="2963392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875299" y="2903360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99" y="2903360"/>
                <a:ext cx="41389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176873"/>
              </p:ext>
            </p:extLst>
          </p:nvPr>
        </p:nvGraphicFramePr>
        <p:xfrm>
          <a:off x="8903317" y="2962581"/>
          <a:ext cx="576064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75779"/>
              </p:ext>
            </p:extLst>
          </p:nvPr>
        </p:nvGraphicFramePr>
        <p:xfrm>
          <a:off x="8379501" y="2962581"/>
          <a:ext cx="288032" cy="278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</a:tblGrid>
              <a:tr h="278522">
                <a:tc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 marL="68676" marR="68676" marT="34339" marB="343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8592630" y="2902549"/>
                <a:ext cx="4138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i="1" smtClean="0">
                          <a:latin typeface="Cambria Math"/>
                          <a:ea typeface="Cambria Math"/>
                        </a:rPr>
                        <m:t>→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630" y="2902549"/>
                <a:ext cx="4138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696862" y="3241103"/>
                <a:ext cx="1946815" cy="740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𝑒</m:t>
                      </m:r>
                      <m:r>
                        <a:rPr lang="en-US" sz="2000" b="0" i="1" smtClean="0">
                          <a:latin typeface="Cambria Math"/>
                        </a:rPr>
                        <m:t>=(2;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862" y="3241103"/>
                <a:ext cx="1946815" cy="7409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единительная линия 69"/>
          <p:cNvCxnSpPr/>
          <p:nvPr/>
        </p:nvCxnSpPr>
        <p:spPr bwMode="auto">
          <a:xfrm flipH="1">
            <a:off x="5169024" y="892751"/>
            <a:ext cx="4203908" cy="30893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Прямая соединительная линия 73"/>
          <p:cNvCxnSpPr/>
          <p:nvPr/>
        </p:nvCxnSpPr>
        <p:spPr bwMode="auto">
          <a:xfrm flipH="1">
            <a:off x="5169024" y="3982075"/>
            <a:ext cx="46085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8089162" y="260648"/>
            <a:ext cx="131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4</a:t>
            </a:r>
            <a:r>
              <a:rPr lang="en-US" sz="2000" b="0" dirty="0" smtClean="0"/>
              <a:t>/10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560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C90128"/>
      </a:dk2>
      <a:lt2>
        <a:srgbClr val="666666"/>
      </a:lt2>
      <a:accent1>
        <a:srgbClr val="F3F3F3"/>
      </a:accent1>
      <a:accent2>
        <a:srgbClr val="B8B8B8"/>
      </a:accent2>
      <a:accent3>
        <a:srgbClr val="FFFFFF"/>
      </a:accent3>
      <a:accent4>
        <a:srgbClr val="000000"/>
      </a:accent4>
      <a:accent5>
        <a:srgbClr val="F8F8F8"/>
      </a:accent5>
      <a:accent6>
        <a:srgbClr val="A6A6A6"/>
      </a:accent6>
      <a:hlink>
        <a:srgbClr val="000000"/>
      </a:hlink>
      <a:folHlink>
        <a:srgbClr val="00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C90128"/>
      </a:dk2>
      <a:lt2>
        <a:srgbClr val="666666"/>
      </a:lt2>
      <a:accent1>
        <a:srgbClr val="F3F3F3"/>
      </a:accent1>
      <a:accent2>
        <a:srgbClr val="B8B8B8"/>
      </a:accent2>
      <a:accent3>
        <a:srgbClr val="FFFFFF"/>
      </a:accent3>
      <a:accent4>
        <a:srgbClr val="000000"/>
      </a:accent4>
      <a:accent5>
        <a:srgbClr val="F8F8F8"/>
      </a:accent5>
      <a:accent6>
        <a:srgbClr val="A6A6A6"/>
      </a:accent6>
      <a:hlink>
        <a:srgbClr val="000000"/>
      </a:hlink>
      <a:folHlink>
        <a:srgbClr val="0000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27578</TotalTime>
  <Words>4827</Words>
  <Application>Microsoft Office PowerPoint</Application>
  <PresentationFormat>Лист A4 (210x297 мм)</PresentationFormat>
  <Paragraphs>1036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Blank</vt:lpstr>
      <vt:lpstr>1_Blank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Bostock and Pollitt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Ivanov-Pogodaev</dc:creator>
  <cp:lastModifiedBy>Иван</cp:lastModifiedBy>
  <cp:revision>553</cp:revision>
  <cp:lastPrinted>2002-10-02T09:40:52Z</cp:lastPrinted>
  <dcterms:created xsi:type="dcterms:W3CDTF">2002-10-02T08:52:34Z</dcterms:created>
  <dcterms:modified xsi:type="dcterms:W3CDTF">2013-01-17T15:35:50Z</dcterms:modified>
</cp:coreProperties>
</file>